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Lst>
  <p:notesMasterIdLst>
    <p:notesMasterId r:id="rId55"/>
  </p:notesMasterIdLst>
  <p:sldIdLst>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04" r:id="rId28"/>
    <p:sldId id="271" r:id="rId29"/>
    <p:sldId id="305" r:id="rId30"/>
    <p:sldId id="272" r:id="rId31"/>
    <p:sldId id="274" r:id="rId32"/>
    <p:sldId id="273"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90" r:id="rId47"/>
    <p:sldId id="288" r:id="rId48"/>
    <p:sldId id="291" r:id="rId49"/>
    <p:sldId id="292" r:id="rId50"/>
    <p:sldId id="293" r:id="rId51"/>
    <p:sldId id="294" r:id="rId52"/>
    <p:sldId id="295" r:id="rId53"/>
    <p:sldId id="29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35"/>
    <p:restoredTop sz="94624"/>
  </p:normalViewPr>
  <p:slideViewPr>
    <p:cSldViewPr snapToGrid="0" snapToObjects="1">
      <p:cViewPr>
        <p:scale>
          <a:sx n="100" d="100"/>
          <a:sy n="100" d="100"/>
        </p:scale>
        <p:origin x="912" y="-2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716DA-8F73-7C4B-88AD-D71CDC6BBD4B}" type="datetimeFigureOut">
              <a:rPr lang="en-US" smtClean="0"/>
              <a:t>8/3/17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74203-7685-FD4E-80B3-FBEF8AF5704D}" type="slidenum">
              <a:rPr lang="en-US" smtClean="0"/>
              <a:t>‹#›</a:t>
            </a:fld>
            <a:endParaRPr lang="en-US" dirty="0"/>
          </a:p>
        </p:txBody>
      </p:sp>
    </p:spTree>
    <p:extLst>
      <p:ext uri="{BB962C8B-B14F-4D97-AF65-F5344CB8AC3E}">
        <p14:creationId xmlns:p14="http://schemas.microsoft.com/office/powerpoint/2010/main" val="205927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4203-7685-FD4E-80B3-FBEF8AF5704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93054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28ED1E-75DC-4E4C-95DB-842F56C4A930}" type="datetime1">
              <a:rPr lang="en-GB" smtClean="0"/>
              <a:t>03/08/2017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BC56D-8F5C-7949-8D1D-24C762F0647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4B540F-80E4-1B40-86AA-FFAD6A487679}" type="datetime1">
              <a:rPr lang="en-GB" smtClean="0"/>
              <a:t>03/08/2017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BC56D-8F5C-7949-8D1D-24C762F0647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65D1D2-3189-6842-9256-2B3B66851DBB}" type="datetime1">
              <a:rPr lang="en-GB" smtClean="0"/>
              <a:t>03/08/2017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BC56D-8F5C-7949-8D1D-24C762F0647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28ED1E-75DC-4E4C-95DB-842F56C4A930}" type="datetime1">
              <a:rPr lang="en-GB" smtClean="0">
                <a:solidFill>
                  <a:prstClr val="black">
                    <a:tint val="75000"/>
                  </a:prstClr>
                </a:solidFill>
              </a:rPr>
              <a:pPr/>
              <a:t>03/08/2017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EBC56D-8F5C-7949-8D1D-24C762F064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1520CD-C9D0-954E-82DE-72DE06C40BE9}" type="datetime1">
              <a:rPr lang="en-GB" smtClean="0">
                <a:solidFill>
                  <a:prstClr val="black">
                    <a:tint val="75000"/>
                  </a:prstClr>
                </a:solidFill>
              </a:rPr>
              <a:pPr/>
              <a:t>03/08/2017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EBC56D-8F5C-7949-8D1D-24C762F064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593E93-505E-7846-8699-058A68F72EA2}" type="datetime1">
              <a:rPr lang="en-GB" smtClean="0">
                <a:solidFill>
                  <a:prstClr val="black">
                    <a:tint val="75000"/>
                  </a:prstClr>
                </a:solidFill>
              </a:rPr>
              <a:pPr/>
              <a:t>03/08/2017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EBC56D-8F5C-7949-8D1D-24C762F064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FFB8F1-B96A-5540-B18E-70510B1A4CDF}" type="datetime1">
              <a:rPr lang="en-GB" smtClean="0">
                <a:solidFill>
                  <a:prstClr val="black">
                    <a:tint val="75000"/>
                  </a:prstClr>
                </a:solidFill>
              </a:rPr>
              <a:pPr/>
              <a:t>03/08/2017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EBC56D-8F5C-7949-8D1D-24C762F064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E23664-9CF6-B249-AEC2-4E2437AC86C6}" type="datetime1">
              <a:rPr lang="en-GB" smtClean="0">
                <a:solidFill>
                  <a:prstClr val="black">
                    <a:tint val="75000"/>
                  </a:prstClr>
                </a:solidFill>
              </a:rPr>
              <a:pPr/>
              <a:t>03/08/2017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EBC56D-8F5C-7949-8D1D-24C762F064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16932B-019A-464E-90B3-D533ACBA9A83}" type="datetime1">
              <a:rPr lang="en-GB" smtClean="0">
                <a:solidFill>
                  <a:prstClr val="black">
                    <a:tint val="75000"/>
                  </a:prstClr>
                </a:solidFill>
              </a:rPr>
              <a:pPr/>
              <a:t>03/08/2017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EBC56D-8F5C-7949-8D1D-24C762F064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68DFE-5AB6-5649-B67F-F1131B7679B4}" type="datetime1">
              <a:rPr lang="en-GB" smtClean="0">
                <a:solidFill>
                  <a:prstClr val="black">
                    <a:tint val="75000"/>
                  </a:prstClr>
                </a:solidFill>
              </a:rPr>
              <a:pPr/>
              <a:t>03/08/2017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EBC56D-8F5C-7949-8D1D-24C762F064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0055B-39A4-F247-AA37-AD135DB416B0}" type="datetime1">
              <a:rPr lang="en-GB" smtClean="0">
                <a:solidFill>
                  <a:prstClr val="black">
                    <a:tint val="75000"/>
                  </a:prstClr>
                </a:solidFill>
              </a:rPr>
              <a:pPr/>
              <a:t>03/08/2017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EBC56D-8F5C-7949-8D1D-24C762F064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1520CD-C9D0-954E-82DE-72DE06C40BE9}" type="datetime1">
              <a:rPr lang="en-GB" smtClean="0"/>
              <a:t>03/08/2017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BC56D-8F5C-7949-8D1D-24C762F06475}"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846FF-E02F-9B44-9C55-90E8399D2D6B}" type="datetime1">
              <a:rPr lang="en-GB" smtClean="0">
                <a:solidFill>
                  <a:prstClr val="black">
                    <a:tint val="75000"/>
                  </a:prstClr>
                </a:solidFill>
              </a:rPr>
              <a:pPr/>
              <a:t>03/08/2017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EBC56D-8F5C-7949-8D1D-24C762F064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4B540F-80E4-1B40-86AA-FFAD6A487679}" type="datetime1">
              <a:rPr lang="en-GB" smtClean="0">
                <a:solidFill>
                  <a:prstClr val="black">
                    <a:tint val="75000"/>
                  </a:prstClr>
                </a:solidFill>
              </a:rPr>
              <a:pPr/>
              <a:t>03/08/2017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EBC56D-8F5C-7949-8D1D-24C762F064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65D1D2-3189-6842-9256-2B3B66851DBB}" type="datetime1">
              <a:rPr lang="en-GB" smtClean="0">
                <a:solidFill>
                  <a:prstClr val="black">
                    <a:tint val="75000"/>
                  </a:prstClr>
                </a:solidFill>
              </a:rPr>
              <a:pPr/>
              <a:t>03/08/2017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EBC56D-8F5C-7949-8D1D-24C762F064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593E93-505E-7846-8699-058A68F72EA2}" type="datetime1">
              <a:rPr lang="en-GB" smtClean="0"/>
              <a:t>03/08/2017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EBC56D-8F5C-7949-8D1D-24C762F0647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FFB8F1-B96A-5540-B18E-70510B1A4CDF}" type="datetime1">
              <a:rPr lang="en-GB" smtClean="0"/>
              <a:t>03/08/2017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EBC56D-8F5C-7949-8D1D-24C762F0647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E23664-9CF6-B249-AEC2-4E2437AC86C6}" type="datetime1">
              <a:rPr lang="en-GB" smtClean="0"/>
              <a:t>03/08/2017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EBC56D-8F5C-7949-8D1D-24C762F0647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16932B-019A-464E-90B3-D533ACBA9A83}" type="datetime1">
              <a:rPr lang="en-GB" smtClean="0"/>
              <a:t>03/08/2017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EBC56D-8F5C-7949-8D1D-24C762F0647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68DFE-5AB6-5649-B67F-F1131B7679B4}" type="datetime1">
              <a:rPr lang="en-GB" smtClean="0"/>
              <a:t>03/08/2017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EBC56D-8F5C-7949-8D1D-24C762F0647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0055B-39A4-F247-AA37-AD135DB416B0}" type="datetime1">
              <a:rPr lang="en-GB" smtClean="0"/>
              <a:t>03/08/2017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EBC56D-8F5C-7949-8D1D-24C762F0647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846FF-E02F-9B44-9C55-90E8399D2D6B}" type="datetime1">
              <a:rPr lang="en-GB" smtClean="0"/>
              <a:t>03/08/2017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EBC56D-8F5C-7949-8D1D-24C762F0647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5DD5D-C9F4-D944-9175-5E83C448AAB8}" type="datetime1">
              <a:rPr lang="en-GB" smtClean="0"/>
              <a:t>03/08/2017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BC56D-8F5C-7949-8D1D-24C762F06475}" type="slidenum">
              <a:rPr lang="en-US" smtClean="0"/>
              <a:t>‹#›</a:t>
            </a:fld>
            <a:endParaRPr lang="en-US" dirty="0"/>
          </a:p>
        </p:txBody>
      </p:sp>
    </p:spTree>
    <p:extLst>
      <p:ext uri="{BB962C8B-B14F-4D97-AF65-F5344CB8AC3E}">
        <p14:creationId xmlns:p14="http://schemas.microsoft.com/office/powerpoint/2010/main" val="860731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5DD5D-C9F4-D944-9175-5E83C448AAB8}" type="datetime1">
              <a:rPr lang="en-GB" smtClean="0">
                <a:solidFill>
                  <a:prstClr val="black">
                    <a:tint val="75000"/>
                  </a:prstClr>
                </a:solidFill>
              </a:rPr>
              <a:pPr/>
              <a:t>03/08/2017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BC56D-8F5C-7949-8D1D-24C762F064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3232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6" Type="http://schemas.openxmlformats.org/officeDocument/2006/relationships/image" Target="../media/image5.tiff"/><Relationship Id="rId7" Type="http://schemas.openxmlformats.org/officeDocument/2006/relationships/image" Target="../media/image6.tiff"/><Relationship Id="rId8" Type="http://schemas.openxmlformats.org/officeDocument/2006/relationships/image" Target="../media/image7.tiff"/><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nhsa.co.uk/app/uploads/2016/04/Symposium-Registration-List-06.06.17.pdf" TargetMode="External"/><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nhsa.co.uk/downloads/" TargetMode="External"/><Relationship Id="rId3" Type="http://schemas.openxmlformats.org/officeDocument/2006/relationships/hyperlink" Target="http://www.thenhsa.co.uk/app/uploads/2016/04/Symposium-Speakers-and-Facilitators-.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nhsa.co.uk/app/uploads/2016/04/Northern-Excellence-in-AHA-Symposium-Afternoon-Session.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Nicola.Wilson@thenhsa.co.u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52.xml"/><Relationship Id="rId5" Type="http://schemas.openxmlformats.org/officeDocument/2006/relationships/slide" Target="slide49.xml"/><Relationship Id="rId1" Type="http://schemas.openxmlformats.org/officeDocument/2006/relationships/slideLayout" Target="../slideLayouts/slideLayout2.xml"/><Relationship Id="rId2" Type="http://schemas.openxmlformats.org/officeDocument/2006/relationships/slide" Target="slide45.xml"/></Relationships>
</file>

<file path=ppt/slides/_rels/slide28.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29.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31.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32.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33.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34.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35.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37.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39.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41.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42.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43.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44.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45.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46.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47.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48.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49.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50.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51.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52.xml.rels><?xml version="1.0" encoding="UTF-8" standalone="yes"?>
<Relationships xmlns="http://schemas.openxmlformats.org/package/2006/relationships"><Relationship Id="rId3" Type="http://schemas.openxmlformats.org/officeDocument/2006/relationships/slide" Target="slide37.xml"/><Relationship Id="rId4" Type="http://schemas.openxmlformats.org/officeDocument/2006/relationships/slide" Target="slide45.xml"/><Relationship Id="rId5" Type="http://schemas.openxmlformats.org/officeDocument/2006/relationships/slide" Target="slide49.xml"/><Relationship Id="rId6" Type="http://schemas.openxmlformats.org/officeDocument/2006/relationships/slide" Target="slide52.xml"/><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hyperlink" Target="mailto:Nicola.Wilson@thenhsa.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Rectangle 6"/>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590309" y="4174682"/>
            <a:ext cx="7963382" cy="1886670"/>
          </a:xfrm>
          <a:prstGeom prst="rect">
            <a:avLst/>
          </a:prstGeom>
        </p:spPr>
        <p:txBody>
          <a:bodyPr wrap="square">
            <a:spAutoFit/>
          </a:bodyPr>
          <a:lstStyle/>
          <a:p>
            <a:pPr algn="ctr">
              <a:spcBef>
                <a:spcPts val="2400"/>
              </a:spcBef>
              <a:spcAft>
                <a:spcPts val="600"/>
              </a:spcAft>
            </a:pPr>
            <a:r>
              <a:rPr lang="en-GB" b="1" dirty="0" smtClean="0">
                <a:solidFill>
                  <a:srgbClr val="002060"/>
                </a:solidFill>
                <a:ea typeface="Calibri" charset="0"/>
                <a:cs typeface="Calibri" charset="0"/>
              </a:rPr>
              <a:t>Northern Excellence in Active and Healthy Ageing Symposium</a:t>
            </a:r>
            <a:endParaRPr lang="en-GB" sz="4000" b="1" dirty="0" smtClean="0">
              <a:solidFill>
                <a:srgbClr val="002060"/>
              </a:solidFill>
              <a:latin typeface="Times New Roman" charset="0"/>
              <a:ea typeface="Times New Roman" charset="0"/>
            </a:endParaRPr>
          </a:p>
          <a:p>
            <a:pPr algn="ctr">
              <a:lnSpc>
                <a:spcPct val="130000"/>
              </a:lnSpc>
            </a:pPr>
            <a:r>
              <a:rPr lang="en-GB" dirty="0" smtClean="0">
                <a:solidFill>
                  <a:srgbClr val="002060"/>
                </a:solidFill>
                <a:ea typeface="Calibri" charset="0"/>
                <a:cs typeface="Calibri" charset="0"/>
              </a:rPr>
              <a:t>June 6</a:t>
            </a:r>
            <a:r>
              <a:rPr lang="en-GB" baseline="30000" dirty="0" smtClean="0">
                <a:solidFill>
                  <a:srgbClr val="002060"/>
                </a:solidFill>
                <a:ea typeface="Calibri" charset="0"/>
                <a:cs typeface="Calibri" charset="0"/>
              </a:rPr>
              <a:t>th</a:t>
            </a:r>
            <a:r>
              <a:rPr lang="en-GB" dirty="0" smtClean="0">
                <a:solidFill>
                  <a:srgbClr val="002060"/>
                </a:solidFill>
                <a:ea typeface="Calibri" charset="0"/>
                <a:cs typeface="Calibri" charset="0"/>
              </a:rPr>
              <a:t> 2017, Horizon Leeds Conference Centre</a:t>
            </a:r>
            <a:endParaRPr lang="en-GB" dirty="0" smtClean="0">
              <a:solidFill>
                <a:srgbClr val="002060"/>
              </a:solidFill>
              <a:latin typeface="Times New Roman" charset="0"/>
              <a:ea typeface="Times New Roman" charset="0"/>
            </a:endParaRPr>
          </a:p>
          <a:p>
            <a:pPr algn="ctr">
              <a:lnSpc>
                <a:spcPct val="130000"/>
              </a:lnSpc>
            </a:pPr>
            <a:r>
              <a:rPr lang="en-GB" dirty="0" smtClean="0">
                <a:solidFill>
                  <a:srgbClr val="002060"/>
                </a:solidFill>
                <a:ea typeface="Calibri" charset="0"/>
                <a:cs typeface="Calibri" charset="0"/>
              </a:rPr>
              <a:t> </a:t>
            </a:r>
            <a:endParaRPr lang="en-GB" dirty="0" smtClean="0">
              <a:solidFill>
                <a:srgbClr val="002060"/>
              </a:solidFill>
              <a:latin typeface="Times New Roman" charset="0"/>
              <a:ea typeface="Times New Roman" charset="0"/>
            </a:endParaRPr>
          </a:p>
          <a:p>
            <a:pPr algn="ctr">
              <a:lnSpc>
                <a:spcPct val="130000"/>
              </a:lnSpc>
            </a:pPr>
            <a:r>
              <a:rPr lang="en-GB" dirty="0" smtClean="0">
                <a:solidFill>
                  <a:srgbClr val="002060"/>
                </a:solidFill>
                <a:ea typeface="Calibri" charset="0"/>
                <a:cs typeface="Calibri" charset="0"/>
              </a:rPr>
              <a:t>Symposium Report Prepared By: </a:t>
            </a:r>
            <a:endParaRPr lang="en-GB" dirty="0" smtClean="0">
              <a:solidFill>
                <a:srgbClr val="002060"/>
              </a:solidFill>
              <a:latin typeface="Times New Roman" charset="0"/>
              <a:ea typeface="Times New Roman" charset="0"/>
            </a:endParaRPr>
          </a:p>
          <a:p>
            <a:pPr algn="ctr">
              <a:lnSpc>
                <a:spcPct val="130000"/>
              </a:lnSpc>
              <a:spcAft>
                <a:spcPts val="3200"/>
              </a:spcAft>
            </a:pPr>
            <a:r>
              <a:rPr lang="en-GB" dirty="0" smtClean="0">
                <a:solidFill>
                  <a:srgbClr val="002060"/>
                </a:solidFill>
                <a:ea typeface="Calibri" charset="0"/>
                <a:cs typeface="Calibri" charset="0"/>
              </a:rPr>
              <a:t>Nicola Wilson, on behalf of Active and Healthy Ageing North Operations Executive</a:t>
            </a:r>
            <a:endParaRPr lang="en-GB" dirty="0">
              <a:solidFill>
                <a:srgbClr val="002060"/>
              </a:solidFill>
              <a:latin typeface="Times New Roman" charset="0"/>
              <a:ea typeface="Times New Roman"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906" y="445748"/>
            <a:ext cx="3103814" cy="1026318"/>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820" y="1694097"/>
            <a:ext cx="3009900" cy="70231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5526" y="575383"/>
            <a:ext cx="3015986" cy="670220"/>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0892" y="1641208"/>
            <a:ext cx="2389529" cy="758675"/>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82593" y="910493"/>
            <a:ext cx="1721573" cy="1261611"/>
          </a:xfrm>
          <a:prstGeom prst="rect">
            <a:avLst/>
          </a:prstGeom>
        </p:spPr>
      </p:pic>
      <p:grpSp>
        <p:nvGrpSpPr>
          <p:cNvPr id="15" name="Group 14"/>
          <p:cNvGrpSpPr/>
          <p:nvPr/>
        </p:nvGrpSpPr>
        <p:grpSpPr>
          <a:xfrm>
            <a:off x="1406318" y="2921721"/>
            <a:ext cx="6331363" cy="916502"/>
            <a:chOff x="1446825" y="2446406"/>
            <a:chExt cx="6331363" cy="916502"/>
          </a:xfrm>
        </p:grpSpPr>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66503" y="2446406"/>
              <a:ext cx="2611685" cy="916502"/>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46825" y="2459390"/>
              <a:ext cx="2727261" cy="890534"/>
            </a:xfrm>
            <a:prstGeom prst="rect">
              <a:avLst/>
            </a:prstGeom>
          </p:spPr>
        </p:pic>
      </p:grpSp>
    </p:spTree>
    <p:extLst>
      <p:ext uri="{BB962C8B-B14F-4D97-AF65-F5344CB8AC3E}">
        <p14:creationId xmlns:p14="http://schemas.microsoft.com/office/powerpoint/2010/main" val="209258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 name="Rectangle 13"/>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Ops Exec placeholder</a:t>
            </a:r>
            <a:endParaRPr lang="en-US" dirty="0">
              <a:solidFill>
                <a:srgbClr val="002060"/>
              </a:solidFill>
            </a:endParaRPr>
          </a:p>
        </p:txBody>
      </p: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10</a:t>
            </a:fld>
            <a:endParaRPr lang="en-US" dirty="0">
              <a:solidFill>
                <a:prstClr val="black">
                  <a:tint val="75000"/>
                </a:prstClr>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153" y="663466"/>
            <a:ext cx="8381695" cy="5531068"/>
          </a:xfrm>
          <a:prstGeom prst="rect">
            <a:avLst/>
          </a:prstGeom>
        </p:spPr>
      </p:pic>
      <p:sp>
        <p:nvSpPr>
          <p:cNvPr id="2" name="TextBox 1"/>
          <p:cNvSpPr txBox="1"/>
          <p:nvPr/>
        </p:nvSpPr>
        <p:spPr>
          <a:xfrm>
            <a:off x="609600" y="268734"/>
            <a:ext cx="4064000" cy="369332"/>
          </a:xfrm>
          <a:prstGeom prst="rect">
            <a:avLst/>
          </a:prstGeom>
          <a:noFill/>
        </p:spPr>
        <p:txBody>
          <a:bodyPr wrap="square" rtlCol="0">
            <a:spAutoFit/>
          </a:bodyPr>
          <a:lstStyle/>
          <a:p>
            <a:r>
              <a:rPr lang="en-US" b="1" dirty="0" smtClean="0"/>
              <a:t>AHA North Operations Executive</a:t>
            </a:r>
            <a:endParaRPr lang="en-US" b="1" dirty="0"/>
          </a:p>
        </p:txBody>
      </p:sp>
      <p:sp>
        <p:nvSpPr>
          <p:cNvPr id="5" name="TextBox 4"/>
          <p:cNvSpPr txBox="1"/>
          <p:nvPr/>
        </p:nvSpPr>
        <p:spPr>
          <a:xfrm>
            <a:off x="381153" y="6194534"/>
            <a:ext cx="8371697" cy="430887"/>
          </a:xfrm>
          <a:prstGeom prst="rect">
            <a:avLst/>
          </a:prstGeom>
          <a:noFill/>
        </p:spPr>
        <p:txBody>
          <a:bodyPr wrap="square" rtlCol="0">
            <a:spAutoFit/>
          </a:bodyPr>
          <a:lstStyle/>
          <a:p>
            <a:pPr algn="ctr"/>
            <a:r>
              <a:rPr lang="en-US" sz="1100" dirty="0" smtClean="0"/>
              <a:t>Left to Right: Amanda Risino (GM), Dai Roberts (GM), Andy Shakeshaft (NWC), Richard Stubbs (Chair, Y&amp;H), Graham Armitage (NE), Steve Stericker</a:t>
            </a:r>
            <a:r>
              <a:rPr lang="en-US" sz="1100" dirty="0"/>
              <a:t> </a:t>
            </a:r>
            <a:r>
              <a:rPr lang="en-US" sz="1100" dirty="0" smtClean="0"/>
              <a:t>(Y&amp;H&amp;), Kirstie Clegg (GM), Nicki Wilson (the NHSA)</a:t>
            </a:r>
            <a:endParaRPr lang="en-US" sz="1100" dirty="0"/>
          </a:p>
        </p:txBody>
      </p:sp>
    </p:spTree>
    <p:extLst>
      <p:ext uri="{BB962C8B-B14F-4D97-AF65-F5344CB8AC3E}">
        <p14:creationId xmlns:p14="http://schemas.microsoft.com/office/powerpoint/2010/main" val="942729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Rectangle 9"/>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a:solidFill>
                  <a:srgbClr val="002060"/>
                </a:solidFill>
                <a:latin typeface="+mn-lt"/>
              </a:rPr>
              <a:t> </a:t>
            </a:r>
            <a:br>
              <a:rPr lang="en-US" sz="2000" b="1" dirty="0">
                <a:solidFill>
                  <a:srgbClr val="002060"/>
                </a:solidFill>
                <a:latin typeface="+mn-lt"/>
              </a:rPr>
            </a:br>
            <a:r>
              <a:rPr lang="en-US" sz="2000" b="1" dirty="0">
                <a:solidFill>
                  <a:srgbClr val="002060"/>
                </a:solidFill>
                <a:latin typeface="+mn-lt"/>
              </a:rPr>
              <a:t>Section Two: </a:t>
            </a:r>
            <a:r>
              <a:rPr lang="en-US" sz="2000" b="1" dirty="0" smtClean="0">
                <a:solidFill>
                  <a:srgbClr val="002060"/>
                </a:solidFill>
                <a:latin typeface="+mn-lt"/>
              </a:rPr>
              <a:t>	Who </a:t>
            </a:r>
            <a:r>
              <a:rPr lang="en-US" sz="2000" b="1" dirty="0">
                <a:solidFill>
                  <a:srgbClr val="002060"/>
                </a:solidFill>
                <a:latin typeface="+mn-lt"/>
              </a:rPr>
              <a:t>Attended? </a:t>
            </a: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p:spPr>
        <p:txBody>
          <a:bodyPr wrap="square" rtlCol="0">
            <a:noAutofit/>
          </a:bodyPr>
          <a:lstStyle/>
          <a:p>
            <a:r>
              <a:rPr lang="en-GB" sz="1100" dirty="0">
                <a:solidFill>
                  <a:prstClr val="black"/>
                </a:solidFill>
              </a:rPr>
              <a:t>Richard Stubbs, CEO of Yorkshire &amp; Humber AHSN and Chair of the AHA North Operations Executive chaired the Symposium, and invited attendees were strategically targeted for their stakeholder opinion. </a:t>
            </a:r>
            <a:endParaRPr lang="en-GB" sz="1100" dirty="0" smtClean="0">
              <a:solidFill>
                <a:prstClr val="black"/>
              </a:solidFill>
            </a:endParaRPr>
          </a:p>
          <a:p>
            <a:endParaRPr lang="en-GB" sz="1100" dirty="0">
              <a:solidFill>
                <a:prstClr val="black"/>
              </a:solidFill>
            </a:endParaRPr>
          </a:p>
          <a:p>
            <a:r>
              <a:rPr lang="en-GB" sz="1100" dirty="0" smtClean="0">
                <a:solidFill>
                  <a:prstClr val="black"/>
                </a:solidFill>
              </a:rPr>
              <a:t>Significant </a:t>
            </a:r>
            <a:r>
              <a:rPr lang="en-GB" sz="1100" dirty="0">
                <a:solidFill>
                  <a:prstClr val="black"/>
                </a:solidFill>
              </a:rPr>
              <a:t>discussion and attendee mapping was undertaken by the AHA North Operations Executive to ensure that the right people would be ‘in the room’ to sense check the ideas and aspirations of a trans-Northern programme of delivery. </a:t>
            </a:r>
            <a:endParaRPr lang="en-GB" sz="1100" dirty="0" smtClean="0">
              <a:solidFill>
                <a:prstClr val="black"/>
              </a:solidFill>
            </a:endParaRPr>
          </a:p>
          <a:p>
            <a:endParaRPr lang="en-GB" sz="1100" dirty="0">
              <a:solidFill>
                <a:prstClr val="black"/>
              </a:solidFill>
            </a:endParaRPr>
          </a:p>
          <a:p>
            <a:r>
              <a:rPr lang="en-GB" sz="1100" dirty="0" smtClean="0">
                <a:solidFill>
                  <a:prstClr val="black"/>
                </a:solidFill>
              </a:rPr>
              <a:t>The </a:t>
            </a:r>
            <a:r>
              <a:rPr lang="en-GB" sz="1100" dirty="0">
                <a:solidFill>
                  <a:prstClr val="black"/>
                </a:solidFill>
              </a:rPr>
              <a:t>sectors represented on the day included</a:t>
            </a:r>
          </a:p>
          <a:p>
            <a:pPr marL="171450" indent="-171450">
              <a:buFont typeface="Arial" charset="0"/>
              <a:buChar char="•"/>
            </a:pPr>
            <a:r>
              <a:rPr lang="en-GB" sz="1100" dirty="0">
                <a:solidFill>
                  <a:prstClr val="black"/>
                </a:solidFill>
              </a:rPr>
              <a:t>NHS England</a:t>
            </a:r>
          </a:p>
          <a:p>
            <a:pPr marL="171450" indent="-171450">
              <a:buFont typeface="Arial" charset="0"/>
              <a:buChar char="•"/>
            </a:pPr>
            <a:r>
              <a:rPr lang="en-GB" sz="1100" dirty="0">
                <a:solidFill>
                  <a:prstClr val="black"/>
                </a:solidFill>
              </a:rPr>
              <a:t>GPs and CCG Commissioners</a:t>
            </a:r>
          </a:p>
          <a:p>
            <a:pPr marL="171450" indent="-171450">
              <a:buFont typeface="Arial" charset="0"/>
              <a:buChar char="•"/>
            </a:pPr>
            <a:r>
              <a:rPr lang="en-GB" sz="1100" dirty="0">
                <a:solidFill>
                  <a:prstClr val="black"/>
                </a:solidFill>
              </a:rPr>
              <a:t>Provider Trusts</a:t>
            </a:r>
          </a:p>
          <a:p>
            <a:pPr marL="171450" indent="-171450">
              <a:buFont typeface="Arial" charset="0"/>
              <a:buChar char="•"/>
            </a:pPr>
            <a:r>
              <a:rPr lang="en-GB" sz="1100" dirty="0">
                <a:solidFill>
                  <a:prstClr val="black"/>
                </a:solidFill>
              </a:rPr>
              <a:t>Local Authority Commissioners and Public Health Leads</a:t>
            </a:r>
          </a:p>
          <a:p>
            <a:pPr marL="171450" indent="-171450">
              <a:buFont typeface="Arial" charset="0"/>
              <a:buChar char="•"/>
            </a:pPr>
            <a:r>
              <a:rPr lang="en-GB" sz="1100" dirty="0">
                <a:solidFill>
                  <a:prstClr val="black"/>
                </a:solidFill>
              </a:rPr>
              <a:t>University and Research Institutions</a:t>
            </a:r>
          </a:p>
          <a:p>
            <a:pPr marL="171450" indent="-171450">
              <a:buFont typeface="Arial" charset="0"/>
              <a:buChar char="•"/>
            </a:pPr>
            <a:r>
              <a:rPr lang="en-GB" sz="1100" dirty="0">
                <a:solidFill>
                  <a:prstClr val="black"/>
                </a:solidFill>
              </a:rPr>
              <a:t>Third Sector and Charitable Organisations</a:t>
            </a:r>
          </a:p>
          <a:p>
            <a:pPr marL="171450" indent="-171450">
              <a:buFont typeface="Arial" charset="0"/>
              <a:buChar char="•"/>
            </a:pPr>
            <a:r>
              <a:rPr lang="en-GB" sz="1100" dirty="0">
                <a:solidFill>
                  <a:prstClr val="black"/>
                </a:solidFill>
              </a:rPr>
              <a:t>Industry and </a:t>
            </a:r>
            <a:r>
              <a:rPr lang="en-GB" sz="1100" dirty="0" smtClean="0">
                <a:solidFill>
                  <a:prstClr val="black"/>
                </a:solidFill>
              </a:rPr>
              <a:t>SME</a:t>
            </a:r>
          </a:p>
          <a:p>
            <a:pPr marL="171450" indent="-171450">
              <a:buFont typeface="Arial" charset="0"/>
              <a:buChar char="•"/>
            </a:pPr>
            <a:endParaRPr lang="en-GB" sz="1100" dirty="0">
              <a:solidFill>
                <a:prstClr val="black"/>
              </a:solidFill>
            </a:endParaRPr>
          </a:p>
          <a:p>
            <a:r>
              <a:rPr lang="en-GB" sz="1100" dirty="0">
                <a:solidFill>
                  <a:prstClr val="black"/>
                </a:solidFill>
              </a:rPr>
              <a:t>A full list of registrants and attendees can be viewed </a:t>
            </a:r>
            <a:r>
              <a:rPr lang="en-GB" sz="1100" u="sng" dirty="0">
                <a:solidFill>
                  <a:prstClr val="black"/>
                </a:solidFill>
                <a:hlinkClick r:id="rId2"/>
              </a:rPr>
              <a:t>here.</a:t>
            </a:r>
            <a:endParaRPr lang="en-GB" sz="1100" dirty="0">
              <a:solidFill>
                <a:prstClr val="black"/>
              </a:solidFill>
            </a:endParaRPr>
          </a:p>
          <a:p>
            <a:r>
              <a:rPr lang="en-GB" sz="1100" b="1" dirty="0">
                <a:solidFill>
                  <a:prstClr val="black"/>
                </a:solidFill>
              </a:rPr>
              <a:t> </a:t>
            </a:r>
            <a:endParaRPr lang="en-GB" sz="1100" dirty="0">
              <a:solidFill>
                <a:prstClr val="black"/>
              </a:solidFill>
            </a:endParaRPr>
          </a:p>
          <a:p>
            <a:r>
              <a:rPr lang="en-GB" sz="1100" b="1" dirty="0">
                <a:solidFill>
                  <a:prstClr val="black"/>
                </a:solidFill>
              </a:rPr>
              <a:t> </a:t>
            </a:r>
            <a:endParaRPr lang="en-GB" sz="1100" dirty="0">
              <a:solidFill>
                <a:prstClr val="black"/>
              </a:solidFill>
            </a:endParaRPr>
          </a:p>
          <a:p>
            <a:r>
              <a:rPr lang="en-GB" sz="1100" b="1" dirty="0">
                <a:solidFill>
                  <a:prstClr val="black"/>
                </a:solidFill>
              </a:rPr>
              <a:t> </a:t>
            </a:r>
            <a:endParaRPr lang="en-GB" sz="1100" dirty="0">
              <a:solidFill>
                <a:prstClr val="black"/>
              </a:solidFill>
            </a:endParaRPr>
          </a:p>
          <a:p>
            <a:r>
              <a:rPr lang="en-GB" sz="1100" b="1" dirty="0">
                <a:solidFill>
                  <a:prstClr val="black"/>
                </a:solidFill>
              </a:rPr>
              <a:t> </a:t>
            </a:r>
            <a:endParaRPr lang="en-GB" sz="1100" dirty="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pPr algn="just"/>
            <a:endParaRPr lang="en-GB" sz="1100" dirty="0">
              <a:solidFill>
                <a:prstClr val="black"/>
              </a:solidFill>
            </a:endParaRPr>
          </a:p>
        </p:txBody>
      </p: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11</a:t>
            </a:fld>
            <a:endParaRPr lang="en-US" dirty="0">
              <a:solidFill>
                <a:prstClr val="black">
                  <a:tint val="75000"/>
                </a:prstClr>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8252" y="1169042"/>
            <a:ext cx="3795523" cy="25262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25602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 name="Rectangle 13"/>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Speakers picture placeholder</a:t>
            </a:r>
            <a:endParaRPr lang="en-US" dirty="0">
              <a:solidFill>
                <a:srgbClr val="002060"/>
              </a:solidFill>
            </a:endParaRPr>
          </a:p>
        </p:txBody>
      </p: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12</a:t>
            </a:fld>
            <a:endParaRPr lang="en-US" dirty="0">
              <a:solidFill>
                <a:prstClr val="black">
                  <a:tint val="75000"/>
                </a:prstClr>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800" y="640439"/>
            <a:ext cx="8384400" cy="5577123"/>
          </a:xfrm>
          <a:prstGeom prst="rect">
            <a:avLst/>
          </a:prstGeom>
        </p:spPr>
      </p:pic>
      <p:sp>
        <p:nvSpPr>
          <p:cNvPr id="4" name="TextBox 3"/>
          <p:cNvSpPr txBox="1"/>
          <p:nvPr/>
        </p:nvSpPr>
        <p:spPr>
          <a:xfrm>
            <a:off x="379800" y="266700"/>
            <a:ext cx="7735500" cy="369332"/>
          </a:xfrm>
          <a:prstGeom prst="rect">
            <a:avLst/>
          </a:prstGeom>
          <a:noFill/>
        </p:spPr>
        <p:txBody>
          <a:bodyPr wrap="square" rtlCol="0">
            <a:spAutoFit/>
          </a:bodyPr>
          <a:lstStyle/>
          <a:p>
            <a:r>
              <a:rPr lang="en-US" b="1" dirty="0" smtClean="0"/>
              <a:t>Northern Excellence in AHA Symposium Chair and a Selection of  Speakers</a:t>
            </a:r>
            <a:endParaRPr lang="en-US" b="1" dirty="0"/>
          </a:p>
        </p:txBody>
      </p:sp>
      <p:sp>
        <p:nvSpPr>
          <p:cNvPr id="5" name="TextBox 4"/>
          <p:cNvSpPr txBox="1"/>
          <p:nvPr/>
        </p:nvSpPr>
        <p:spPr>
          <a:xfrm flipH="1">
            <a:off x="379799" y="6305034"/>
            <a:ext cx="8645448" cy="430887"/>
          </a:xfrm>
          <a:prstGeom prst="rect">
            <a:avLst/>
          </a:prstGeom>
          <a:noFill/>
        </p:spPr>
        <p:txBody>
          <a:bodyPr wrap="square" rtlCol="0">
            <a:spAutoFit/>
          </a:bodyPr>
          <a:lstStyle/>
          <a:p>
            <a:r>
              <a:rPr lang="en-US" sz="1100" dirty="0" smtClean="0"/>
              <a:t>Left to Right: Richard Stubbs (Chair), Elaine Colgan (NI), Abi Phillips (Wales), Donna Henderson (Scotland), Professor Oliver James (NE), Dr Sarah De Biase (Y&amp;H), Professor Martin Vernon (NHS England), Professor Maddalena Illario (Campania, Italy) and Dr Hakim Yadi, OBE, (The NHSA)</a:t>
            </a:r>
            <a:endParaRPr lang="en-US" sz="1100" dirty="0"/>
          </a:p>
        </p:txBody>
      </p:sp>
    </p:spTree>
    <p:extLst>
      <p:ext uri="{BB962C8B-B14F-4D97-AF65-F5344CB8AC3E}">
        <p14:creationId xmlns:p14="http://schemas.microsoft.com/office/powerpoint/2010/main" val="616548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Rectangle 8"/>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The Smallest Ideas Can Take Us a Long Way </a:t>
            </a:r>
            <a:r>
              <a:rPr lang="mr-IN" sz="2000" b="1" dirty="0" smtClean="0">
                <a:solidFill>
                  <a:srgbClr val="002060"/>
                </a:solidFill>
                <a:latin typeface="+mn-lt"/>
              </a:rPr>
              <a:t>……</a:t>
            </a:r>
            <a:r>
              <a:rPr lang="en-GB" sz="2000" b="1" dirty="0" smtClean="0">
                <a:solidFill>
                  <a:srgbClr val="002060"/>
                </a:solidFill>
                <a:latin typeface="+mn-lt"/>
              </a:rPr>
              <a:t> </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17075" y="1166160"/>
            <a:ext cx="7886700" cy="369332"/>
          </a:xfrm>
          <a:prstGeom prst="rect">
            <a:avLst/>
          </a:prstGeom>
          <a:solidFill>
            <a:srgbClr val="002060"/>
          </a:solidFill>
        </p:spPr>
        <p:txBody>
          <a:bodyPr wrap="square">
            <a:spAutoFit/>
          </a:bodyPr>
          <a:lstStyle/>
          <a:p>
            <a:r>
              <a:rPr lang="en-GB" b="1" dirty="0">
                <a:solidFill>
                  <a:prstClr val="white"/>
                </a:solidFill>
                <a:latin typeface="Chalkduster" charset="0"/>
                <a:ea typeface="Chalkduster" charset="0"/>
                <a:cs typeface="Chalkduster" charset="0"/>
              </a:rPr>
              <a:t>Ideas Cloud</a:t>
            </a:r>
            <a:endParaRPr lang="en-GB" sz="1000" b="1" dirty="0">
              <a:solidFill>
                <a:prstClr val="white"/>
              </a:solidFill>
              <a:latin typeface="Chalkduster" charset="0"/>
              <a:ea typeface="Chalkduster" charset="0"/>
              <a:cs typeface="Chalkduster" charset="0"/>
            </a:endParaRPr>
          </a:p>
        </p:txBody>
      </p:sp>
      <p:pic>
        <p:nvPicPr>
          <p:cNvPr id="36" name="Picture 35"/>
          <p:cNvPicPr>
            <a:picLocks noChangeAspect="1"/>
          </p:cNvPicPr>
          <p:nvPr/>
        </p:nvPicPr>
        <p:blipFill>
          <a:blip r:embed="rId2"/>
          <a:stretch>
            <a:fillRect/>
          </a:stretch>
        </p:blipFill>
        <p:spPr>
          <a:xfrm>
            <a:off x="601884" y="1160362"/>
            <a:ext cx="7941105" cy="5344610"/>
          </a:xfrm>
          <a:prstGeom prst="rect">
            <a:avLst/>
          </a:prstGeom>
        </p:spPr>
      </p:pic>
      <p:sp>
        <p:nvSpPr>
          <p:cNvPr id="37" name="Rectangle 36"/>
          <p:cNvSpPr/>
          <p:nvPr/>
        </p:nvSpPr>
        <p:spPr>
          <a:xfrm rot="20591241">
            <a:off x="612373" y="1583710"/>
            <a:ext cx="1944521" cy="646331"/>
          </a:xfrm>
          <a:prstGeom prst="rect">
            <a:avLst/>
          </a:prstGeom>
        </p:spPr>
        <p:txBody>
          <a:bodyPr wrap="square">
            <a:spAutoFit/>
          </a:bodyPr>
          <a:lstStyle/>
          <a:p>
            <a:pPr algn="ctr"/>
            <a:r>
              <a:rPr lang="en-US" dirty="0" smtClean="0">
                <a:solidFill>
                  <a:prstClr val="white"/>
                </a:solidFill>
                <a:latin typeface="Chalkduster" charset="0"/>
                <a:ea typeface="Chalkduster" charset="0"/>
                <a:cs typeface="Chalkduster" charset="0"/>
              </a:rPr>
              <a:t>“Fit Bit for Everyone”</a:t>
            </a:r>
            <a:endParaRPr lang="en-US" dirty="0">
              <a:solidFill>
                <a:prstClr val="white"/>
              </a:solidFill>
              <a:latin typeface="Chalkduster" charset="0"/>
              <a:ea typeface="Chalkduster" charset="0"/>
              <a:cs typeface="Chalkduster" charset="0"/>
            </a:endParaRPr>
          </a:p>
        </p:txBody>
      </p:sp>
      <p:sp>
        <p:nvSpPr>
          <p:cNvPr id="38" name="Rectangle 37"/>
          <p:cNvSpPr/>
          <p:nvPr/>
        </p:nvSpPr>
        <p:spPr>
          <a:xfrm rot="322258">
            <a:off x="5491209" y="2289289"/>
            <a:ext cx="1703529" cy="1077218"/>
          </a:xfrm>
          <a:prstGeom prst="rect">
            <a:avLst/>
          </a:prstGeom>
        </p:spPr>
        <p:txBody>
          <a:bodyPr wrap="square">
            <a:spAutoFit/>
          </a:bodyPr>
          <a:lstStyle/>
          <a:p>
            <a:pPr algn="ctr"/>
            <a:r>
              <a:rPr lang="en-US" sz="1600" dirty="0" smtClean="0">
                <a:solidFill>
                  <a:prstClr val="white"/>
                </a:solidFill>
                <a:latin typeface="Chalkduster" charset="0"/>
                <a:ea typeface="Chalkduster" charset="0"/>
                <a:cs typeface="Chalkduster" charset="0"/>
              </a:rPr>
              <a:t>Gym memberships on prescription</a:t>
            </a:r>
            <a:endParaRPr lang="en-US" sz="1600" dirty="0">
              <a:solidFill>
                <a:prstClr val="white"/>
              </a:solidFill>
              <a:latin typeface="Chalkduster" charset="0"/>
              <a:ea typeface="Chalkduster" charset="0"/>
              <a:cs typeface="Chalkduster" charset="0"/>
            </a:endParaRPr>
          </a:p>
        </p:txBody>
      </p:sp>
      <p:sp>
        <p:nvSpPr>
          <p:cNvPr id="39" name="Rectangle 38"/>
          <p:cNvSpPr/>
          <p:nvPr/>
        </p:nvSpPr>
        <p:spPr>
          <a:xfrm>
            <a:off x="6671483" y="1381440"/>
            <a:ext cx="1703529" cy="954107"/>
          </a:xfrm>
          <a:prstGeom prst="rect">
            <a:avLst/>
          </a:prstGeom>
        </p:spPr>
        <p:txBody>
          <a:bodyPr wrap="square">
            <a:spAutoFit/>
          </a:bodyPr>
          <a:lstStyle/>
          <a:p>
            <a:pPr algn="ctr"/>
            <a:r>
              <a:rPr lang="en-US" sz="1400" dirty="0" smtClean="0">
                <a:solidFill>
                  <a:prstClr val="white"/>
                </a:solidFill>
                <a:latin typeface="Chalkduster" charset="0"/>
                <a:ea typeface="Chalkduster" charset="0"/>
                <a:cs typeface="Chalkduster" charset="0"/>
              </a:rPr>
              <a:t>Increase use of community assets such as 'men in sheds'</a:t>
            </a:r>
          </a:p>
        </p:txBody>
      </p:sp>
      <p:sp>
        <p:nvSpPr>
          <p:cNvPr id="40" name="Rectangle 39"/>
          <p:cNvSpPr/>
          <p:nvPr/>
        </p:nvSpPr>
        <p:spPr>
          <a:xfrm rot="21443106">
            <a:off x="805718" y="2623684"/>
            <a:ext cx="2848902" cy="1569660"/>
          </a:xfrm>
          <a:prstGeom prst="rect">
            <a:avLst/>
          </a:prstGeom>
        </p:spPr>
        <p:txBody>
          <a:bodyPr wrap="square">
            <a:spAutoFit/>
          </a:bodyPr>
          <a:lstStyle/>
          <a:p>
            <a:pPr algn="ctr"/>
            <a:r>
              <a:rPr lang="en-US" sz="1600" dirty="0" smtClean="0">
                <a:solidFill>
                  <a:prstClr val="white"/>
                </a:solidFill>
                <a:latin typeface="Chalkduster" charset="0"/>
                <a:ea typeface="Chalkduster" charset="0"/>
                <a:cs typeface="Chalkduster" charset="0"/>
              </a:rPr>
              <a:t>Age friendly cities and communities, broader approach to evaluation, particularly the social aspects</a:t>
            </a:r>
          </a:p>
        </p:txBody>
      </p:sp>
      <p:sp>
        <p:nvSpPr>
          <p:cNvPr id="41" name="Rectangle 40"/>
          <p:cNvSpPr/>
          <p:nvPr/>
        </p:nvSpPr>
        <p:spPr>
          <a:xfrm>
            <a:off x="3820599" y="3268308"/>
            <a:ext cx="2039245" cy="1569660"/>
          </a:xfrm>
          <a:prstGeom prst="rect">
            <a:avLst/>
          </a:prstGeom>
        </p:spPr>
        <p:txBody>
          <a:bodyPr wrap="square">
            <a:spAutoFit/>
          </a:bodyPr>
          <a:lstStyle/>
          <a:p>
            <a:pPr algn="ctr"/>
            <a:r>
              <a:rPr lang="en-US" sz="1600" dirty="0" smtClean="0">
                <a:solidFill>
                  <a:prstClr val="white"/>
                </a:solidFill>
                <a:latin typeface="Chalkduster" charset="0"/>
                <a:ea typeface="Chalkduster" charset="0"/>
                <a:cs typeface="Chalkduster" charset="0"/>
              </a:rPr>
              <a:t>Age as a 'meaningless' characteristic. Ageing is flexible and malleable</a:t>
            </a:r>
            <a:endParaRPr lang="en-US" sz="1600" dirty="0">
              <a:solidFill>
                <a:prstClr val="white"/>
              </a:solidFill>
              <a:latin typeface="Chalkduster" charset="0"/>
              <a:ea typeface="Chalkduster" charset="0"/>
              <a:cs typeface="Chalkduster" charset="0"/>
            </a:endParaRPr>
          </a:p>
        </p:txBody>
      </p:sp>
      <p:sp>
        <p:nvSpPr>
          <p:cNvPr id="42" name="Rectangle 41"/>
          <p:cNvSpPr/>
          <p:nvPr/>
        </p:nvSpPr>
        <p:spPr>
          <a:xfrm rot="175120">
            <a:off x="6524193" y="3603775"/>
            <a:ext cx="1703529" cy="1015663"/>
          </a:xfrm>
          <a:prstGeom prst="rect">
            <a:avLst/>
          </a:prstGeom>
        </p:spPr>
        <p:txBody>
          <a:bodyPr wrap="square">
            <a:spAutoFit/>
          </a:bodyPr>
          <a:lstStyle/>
          <a:p>
            <a:pPr algn="ctr"/>
            <a:r>
              <a:rPr lang="en-US" sz="1200" dirty="0" smtClean="0">
                <a:solidFill>
                  <a:prstClr val="white"/>
                </a:solidFill>
                <a:latin typeface="Chalkduster" charset="0"/>
                <a:ea typeface="Chalkduster" charset="0"/>
                <a:cs typeface="Chalkduster" charset="0"/>
              </a:rPr>
              <a:t>Encourage people to plan for later life rather than have life 'stop'.</a:t>
            </a:r>
          </a:p>
        </p:txBody>
      </p:sp>
      <p:sp>
        <p:nvSpPr>
          <p:cNvPr id="46" name="Rectangle 45"/>
          <p:cNvSpPr/>
          <p:nvPr/>
        </p:nvSpPr>
        <p:spPr>
          <a:xfrm rot="645488">
            <a:off x="6758364" y="4803723"/>
            <a:ext cx="1703529" cy="1569660"/>
          </a:xfrm>
          <a:prstGeom prst="rect">
            <a:avLst/>
          </a:prstGeom>
        </p:spPr>
        <p:txBody>
          <a:bodyPr wrap="square">
            <a:spAutoFit/>
          </a:bodyPr>
          <a:lstStyle/>
          <a:p>
            <a:pPr algn="ctr"/>
            <a:r>
              <a:rPr lang="en-US" sz="1600" dirty="0" smtClean="0">
                <a:solidFill>
                  <a:prstClr val="white"/>
                </a:solidFill>
                <a:latin typeface="Chalkduster" charset="0"/>
                <a:ea typeface="Chalkduster" charset="0"/>
                <a:cs typeface="Chalkduster" charset="0"/>
              </a:rPr>
              <a:t>Further cross-regional collaboration to support this.</a:t>
            </a:r>
          </a:p>
        </p:txBody>
      </p:sp>
      <p:sp>
        <p:nvSpPr>
          <p:cNvPr id="47" name="Rectangle 46"/>
          <p:cNvSpPr/>
          <p:nvPr/>
        </p:nvSpPr>
        <p:spPr>
          <a:xfrm>
            <a:off x="3313877" y="5052006"/>
            <a:ext cx="3471535" cy="1200329"/>
          </a:xfrm>
          <a:prstGeom prst="rect">
            <a:avLst/>
          </a:prstGeom>
        </p:spPr>
        <p:txBody>
          <a:bodyPr wrap="square">
            <a:spAutoFit/>
          </a:bodyPr>
          <a:lstStyle/>
          <a:p>
            <a:pPr algn="ctr"/>
            <a:r>
              <a:rPr lang="en-US" sz="1200" dirty="0" smtClean="0">
                <a:solidFill>
                  <a:prstClr val="white"/>
                </a:solidFill>
                <a:latin typeface="Chalkduster" charset="0"/>
                <a:ea typeface="Chalkduster" charset="0"/>
                <a:cs typeface="Chalkduster" charset="0"/>
              </a:rPr>
              <a:t>We need a two-way dialogue between the practitioner and the service user, and there is an opportunity to use tech/digital for this to support people to change behaviours.</a:t>
            </a:r>
          </a:p>
        </p:txBody>
      </p:sp>
      <p:sp>
        <p:nvSpPr>
          <p:cNvPr id="48" name="Rectangle 47"/>
          <p:cNvSpPr/>
          <p:nvPr/>
        </p:nvSpPr>
        <p:spPr>
          <a:xfrm>
            <a:off x="709897" y="4609594"/>
            <a:ext cx="2562554" cy="1384995"/>
          </a:xfrm>
          <a:prstGeom prst="rect">
            <a:avLst/>
          </a:prstGeom>
        </p:spPr>
        <p:txBody>
          <a:bodyPr wrap="square">
            <a:spAutoFit/>
          </a:bodyPr>
          <a:lstStyle/>
          <a:p>
            <a:pPr algn="ctr"/>
            <a:r>
              <a:rPr lang="en-US" sz="1400" dirty="0" smtClean="0">
                <a:solidFill>
                  <a:prstClr val="white"/>
                </a:solidFill>
                <a:latin typeface="Chalkduster" charset="0"/>
                <a:ea typeface="Chalkduster" charset="0"/>
                <a:cs typeface="Chalkduster" charset="0"/>
              </a:rPr>
              <a:t>It isn't about ageing but how we lead our lives, there is a real need for conversations in their own environment.</a:t>
            </a:r>
          </a:p>
        </p:txBody>
      </p:sp>
      <p:sp>
        <p:nvSpPr>
          <p:cNvPr id="49" name="Rectangle 48"/>
          <p:cNvSpPr/>
          <p:nvPr/>
        </p:nvSpPr>
        <p:spPr>
          <a:xfrm>
            <a:off x="3490625" y="1589318"/>
            <a:ext cx="1944521" cy="369332"/>
          </a:xfrm>
          <a:prstGeom prst="rect">
            <a:avLst/>
          </a:prstGeom>
        </p:spPr>
        <p:txBody>
          <a:bodyPr wrap="square">
            <a:spAutoFit/>
          </a:bodyPr>
          <a:lstStyle/>
          <a:p>
            <a:pPr algn="ctr"/>
            <a:r>
              <a:rPr lang="en-US" dirty="0" smtClean="0">
                <a:solidFill>
                  <a:prstClr val="white"/>
                </a:solidFill>
                <a:latin typeface="Chalkduster" charset="0"/>
                <a:ea typeface="Chalkduster" charset="0"/>
                <a:cs typeface="Chalkduster" charset="0"/>
              </a:rPr>
              <a:t>Ideas Cloud</a:t>
            </a:r>
            <a:endParaRPr lang="en-US" dirty="0">
              <a:solidFill>
                <a:prstClr val="white"/>
              </a:solidFill>
              <a:latin typeface="Chalkduster" charset="0"/>
              <a:ea typeface="Chalkduster" charset="0"/>
              <a:cs typeface="Chalkduster" charset="0"/>
            </a:endParaRPr>
          </a:p>
        </p:txBody>
      </p:sp>
      <p:sp>
        <p:nvSpPr>
          <p:cNvPr id="50" name="Cloud 49"/>
          <p:cNvSpPr/>
          <p:nvPr/>
        </p:nvSpPr>
        <p:spPr>
          <a:xfrm>
            <a:off x="3290601" y="1268523"/>
            <a:ext cx="2421318" cy="1162936"/>
          </a:xfrm>
          <a:prstGeom prst="cloud">
            <a:avLst/>
          </a:prstGeom>
          <a:noFill/>
          <a:ln w="381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28261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Rectangle 11"/>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a:solidFill>
                  <a:srgbClr val="002060"/>
                </a:solidFill>
                <a:latin typeface="+mn-lt"/>
              </a:rPr>
              <a:t> </a:t>
            </a:r>
            <a:br>
              <a:rPr lang="en-US" sz="2000" b="1" dirty="0">
                <a:solidFill>
                  <a:srgbClr val="002060"/>
                </a:solidFill>
                <a:latin typeface="+mn-lt"/>
              </a:rPr>
            </a:br>
            <a:r>
              <a:rPr lang="en-US" sz="2000" b="1" dirty="0">
                <a:solidFill>
                  <a:srgbClr val="002060"/>
                </a:solidFill>
                <a:latin typeface="+mn-lt"/>
              </a:rPr>
              <a:t>Section </a:t>
            </a:r>
            <a:r>
              <a:rPr lang="en-US" sz="2000" b="1" dirty="0" smtClean="0">
                <a:solidFill>
                  <a:srgbClr val="002060"/>
                </a:solidFill>
                <a:latin typeface="+mn-lt"/>
              </a:rPr>
              <a:t>Three: 	What took place? </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p:spPr>
        <p:txBody>
          <a:bodyPr wrap="square" rtlCol="0">
            <a:noAutofit/>
          </a:bodyPr>
          <a:lstStyle/>
          <a:p>
            <a:r>
              <a:rPr lang="en-GB" sz="1100" dirty="0">
                <a:solidFill>
                  <a:prstClr val="black"/>
                </a:solidFill>
              </a:rPr>
              <a:t>This section of the report provides the reader with an overview of the day’s agenda and activity. The speakers’ slides can be viewed </a:t>
            </a:r>
            <a:r>
              <a:rPr lang="en-GB" sz="1100" u="sng" dirty="0">
                <a:solidFill>
                  <a:prstClr val="black"/>
                </a:solidFill>
                <a:hlinkClick r:id="rId2"/>
              </a:rPr>
              <a:t>here</a:t>
            </a:r>
            <a:r>
              <a:rPr lang="en-GB" sz="1100" dirty="0">
                <a:solidFill>
                  <a:prstClr val="black"/>
                </a:solidFill>
              </a:rPr>
              <a:t>, and their biographies can be viewed </a:t>
            </a:r>
            <a:r>
              <a:rPr lang="en-GB" sz="1100" u="sng" dirty="0">
                <a:solidFill>
                  <a:prstClr val="black"/>
                </a:solidFill>
                <a:hlinkClick r:id="rId3"/>
              </a:rPr>
              <a:t>here</a:t>
            </a:r>
            <a:r>
              <a:rPr lang="en-GB" sz="1100" u="sng" dirty="0" smtClean="0">
                <a:solidFill>
                  <a:prstClr val="black"/>
                </a:solidFill>
                <a:hlinkClick r:id="rId3"/>
              </a:rPr>
              <a:t>.</a:t>
            </a:r>
            <a:endParaRPr lang="en-GB" sz="1100" u="sng" dirty="0" smtClean="0">
              <a:solidFill>
                <a:prstClr val="black"/>
              </a:solidFill>
            </a:endParaRPr>
          </a:p>
          <a:p>
            <a:endParaRPr lang="en-GB" sz="1100" u="sng" dirty="0">
              <a:solidFill>
                <a:prstClr val="black"/>
              </a:solidFill>
            </a:endParaRPr>
          </a:p>
          <a:p>
            <a:r>
              <a:rPr lang="en-GB" sz="1200" b="1" dirty="0">
                <a:solidFill>
                  <a:prstClr val="black"/>
                </a:solidFill>
              </a:rPr>
              <a:t>Welcome </a:t>
            </a:r>
            <a:r>
              <a:rPr lang="en-GB" sz="1200" b="1" dirty="0" smtClean="0">
                <a:solidFill>
                  <a:prstClr val="black"/>
                </a:solidFill>
              </a:rPr>
              <a:t>Address</a:t>
            </a:r>
          </a:p>
          <a:p>
            <a:r>
              <a:rPr lang="en-GB" sz="1100" b="1" dirty="0" smtClean="0">
                <a:solidFill>
                  <a:prstClr val="black"/>
                </a:solidFill>
              </a:rPr>
              <a:t>Richard </a:t>
            </a:r>
            <a:r>
              <a:rPr lang="en-GB" sz="1100" b="1" dirty="0">
                <a:solidFill>
                  <a:prstClr val="black"/>
                </a:solidFill>
              </a:rPr>
              <a:t>Stubbs, CEO, Yorkshire &amp; Humber Academic Health Science Network</a:t>
            </a:r>
            <a:r>
              <a:rPr lang="en-GB" sz="1100" dirty="0" smtClean="0">
                <a:solidFill>
                  <a:prstClr val="black"/>
                </a:solidFill>
              </a:rPr>
              <a:t> </a:t>
            </a:r>
          </a:p>
          <a:p>
            <a:endParaRPr lang="en-GB" sz="1100" dirty="0">
              <a:solidFill>
                <a:prstClr val="black"/>
              </a:solidFill>
            </a:endParaRPr>
          </a:p>
          <a:p>
            <a:pPr algn="just"/>
            <a:r>
              <a:rPr lang="en-GB" sz="1100" dirty="0">
                <a:solidFill>
                  <a:prstClr val="black"/>
                </a:solidFill>
              </a:rPr>
              <a:t>Richard is the Chief Executive Officer of the Yorkshire &amp; Humber Academic Health Science Network (AHSN), an organisation that connects NHS, academia and industry to facilitate change across whole health and social care economies, with a focus on increasing economic growth and improving outcomes for patients. Previously, Richard was a core member of the NHS National Leadership Council, and has acute and commissioning senior management experience. He joined the NHS from the BBC as a graduate trainee, and is also an alumnus of the NHS ‘Top Leaders’ and NHS ‘Breaking Through’ programmes. </a:t>
            </a:r>
          </a:p>
          <a:p>
            <a:endParaRPr lang="en-GB" sz="1100" dirty="0">
              <a:solidFill>
                <a:prstClr val="black"/>
              </a:solidFill>
            </a:endParaRPr>
          </a:p>
          <a:p>
            <a:r>
              <a:rPr lang="en-GB" sz="1100" b="1" dirty="0">
                <a:solidFill>
                  <a:prstClr val="black"/>
                </a:solidFill>
              </a:rPr>
              <a:t> </a:t>
            </a:r>
            <a:endParaRPr lang="en-GB" sz="1100" dirty="0">
              <a:solidFill>
                <a:prstClr val="black"/>
              </a:solidFill>
            </a:endParaRPr>
          </a:p>
          <a:p>
            <a:r>
              <a:rPr lang="en-GB" sz="1200" b="1" dirty="0" smtClean="0">
                <a:solidFill>
                  <a:prstClr val="black"/>
                </a:solidFill>
              </a:rPr>
              <a:t>Keynote </a:t>
            </a:r>
            <a:r>
              <a:rPr lang="en-GB" sz="1200" b="1" dirty="0">
                <a:solidFill>
                  <a:prstClr val="black"/>
                </a:solidFill>
              </a:rPr>
              <a:t>1: Campania’s Experience in the European Innovation Partnership on Active and Health Ageing (EIP-AHA</a:t>
            </a:r>
            <a:r>
              <a:rPr lang="en-GB" sz="1200" b="1" dirty="0" smtClean="0">
                <a:solidFill>
                  <a:prstClr val="black"/>
                </a:solidFill>
              </a:rPr>
              <a:t>) </a:t>
            </a:r>
          </a:p>
          <a:p>
            <a:r>
              <a:rPr lang="en-GB" sz="1100" b="1" dirty="0" smtClean="0">
                <a:solidFill>
                  <a:prstClr val="black"/>
                </a:solidFill>
              </a:rPr>
              <a:t>Professor </a:t>
            </a:r>
            <a:r>
              <a:rPr lang="en-GB" sz="1100" b="1" dirty="0">
                <a:solidFill>
                  <a:prstClr val="black"/>
                </a:solidFill>
              </a:rPr>
              <a:t>Maddalena Illario </a:t>
            </a:r>
            <a:endParaRPr lang="en-GB" sz="1100" b="1" dirty="0" smtClean="0">
              <a:solidFill>
                <a:prstClr val="black"/>
              </a:solidFill>
            </a:endParaRPr>
          </a:p>
          <a:p>
            <a:endParaRPr lang="en-GB" sz="1100" b="1" dirty="0">
              <a:solidFill>
                <a:prstClr val="black"/>
              </a:solidFill>
            </a:endParaRPr>
          </a:p>
          <a:p>
            <a:pPr algn="just"/>
            <a:r>
              <a:rPr lang="en-GB" sz="1100" dirty="0">
                <a:solidFill>
                  <a:prstClr val="black"/>
                </a:solidFill>
              </a:rPr>
              <a:t>Since December 2016, Maddalena has coordinated the Campania Region Division on Health Innovation. Maddalena previously coordinated the Research and Development Unit of Federico II University Hospital as well as managing the Italian team of the ‘PERRSILAA’ and ‘Sympathy’ projects, and Campania’s participation in the ‘Sunfrail’ Project. Since May 2015, she has been a ‘Promoter’’ (expert) for the A3 Action Group </a:t>
            </a:r>
            <a:r>
              <a:rPr lang="en-GB" sz="1100" dirty="0" smtClean="0">
                <a:solidFill>
                  <a:prstClr val="black"/>
                </a:solidFill>
              </a:rPr>
              <a:t>on</a:t>
            </a:r>
            <a:endParaRPr lang="en-GB" sz="1100" dirty="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pPr algn="just"/>
            <a:r>
              <a:rPr lang="en-GB" sz="1100" dirty="0" smtClean="0">
                <a:solidFill>
                  <a:prstClr val="black"/>
                </a:solidFill>
              </a:rPr>
              <a:t>Prevention of Frailty and Functional Decline of the European Partnership on Active and Healthy Ageing, and additionally sits on the coordination team of A3 Action Group’s Area of Food and Nutrition. Since 2013, she has coordinated Campania Reference Site activity within the European Partnership on Active and Healthy Ageing. </a:t>
            </a:r>
          </a:p>
          <a:p>
            <a:pPr algn="just"/>
            <a:endParaRPr lang="en-GB" sz="1100" dirty="0">
              <a:solidFill>
                <a:prstClr val="black"/>
              </a:solidFill>
            </a:endParaRPr>
          </a:p>
          <a:p>
            <a:pPr algn="just"/>
            <a:r>
              <a:rPr lang="en-GB" sz="1200" b="1" dirty="0">
                <a:solidFill>
                  <a:prstClr val="black"/>
                </a:solidFill>
              </a:rPr>
              <a:t>Keynote 2: Aligning Northern Collaboration in AHA with NHS England Priorities in eFrailty and Frailty </a:t>
            </a:r>
            <a:r>
              <a:rPr lang="en-GB" sz="1200" b="1" dirty="0" smtClean="0">
                <a:solidFill>
                  <a:prstClr val="black"/>
                </a:solidFill>
              </a:rPr>
              <a:t>Indexing</a:t>
            </a:r>
          </a:p>
          <a:p>
            <a:pPr algn="just"/>
            <a:r>
              <a:rPr lang="en-GB" sz="1100" b="1" dirty="0" smtClean="0">
                <a:solidFill>
                  <a:prstClr val="black"/>
                </a:solidFill>
              </a:rPr>
              <a:t>Professor </a:t>
            </a:r>
            <a:r>
              <a:rPr lang="en-GB" sz="1100" b="1" dirty="0">
                <a:solidFill>
                  <a:prstClr val="black"/>
                </a:solidFill>
              </a:rPr>
              <a:t>Martin Vernon</a:t>
            </a:r>
            <a:r>
              <a:rPr lang="en-GB" sz="1100" dirty="0" smtClean="0">
                <a:solidFill>
                  <a:prstClr val="black"/>
                </a:solidFill>
              </a:rPr>
              <a:t> </a:t>
            </a:r>
          </a:p>
          <a:p>
            <a:pPr algn="just"/>
            <a:endParaRPr lang="en-GB" sz="1100" dirty="0">
              <a:solidFill>
                <a:prstClr val="black"/>
              </a:solidFill>
            </a:endParaRPr>
          </a:p>
          <a:p>
            <a:pPr algn="just"/>
            <a:r>
              <a:rPr lang="en-GB" sz="1100" dirty="0" smtClean="0">
                <a:solidFill>
                  <a:prstClr val="black"/>
                </a:solidFill>
              </a:rPr>
              <a:t>Martin </a:t>
            </a:r>
            <a:r>
              <a:rPr lang="en-GB" sz="1100" dirty="0">
                <a:solidFill>
                  <a:prstClr val="black"/>
                </a:solidFill>
              </a:rPr>
              <a:t>qualified in 1988 in Manchester. Following training in the North West, he moved to East London to train in Geriatric Medicine where he also acquired an MA in Medical Ethics and Law from King’s College. He returned to Manchester in 1999 to take up post as Consultant Geriatrician, building community geriatrics services in South Manchester. In 2015, Martin moved to Central Manchester where he is Consultant Geriatrician and Associate Head of Division for Medicine and Community Services. He also holds Honorary Academic Posts at Manchester and Salford Universities and was appointed as Visiting Professor at the University of Chester in 2016. In 2016, Martin was appointed National Clinical Director for Older People and Person Centred Integrated Care at NHS England. </a:t>
            </a:r>
            <a:endParaRPr lang="en-GB" sz="1100" dirty="0" smtClean="0">
              <a:solidFill>
                <a:prstClr val="black"/>
              </a:solidFill>
            </a:endParaRPr>
          </a:p>
          <a:p>
            <a:pPr algn="just"/>
            <a:endParaRPr lang="en-GB" sz="1100" dirty="0">
              <a:solidFill>
                <a:prstClr val="black"/>
              </a:solidFill>
            </a:endParaRPr>
          </a:p>
          <a:p>
            <a:pPr algn="just"/>
            <a:r>
              <a:rPr lang="en-GB" sz="1200" b="1" dirty="0">
                <a:solidFill>
                  <a:prstClr val="black"/>
                </a:solidFill>
              </a:rPr>
              <a:t>Northern AHA Exemplar Practice, Yorkshire &amp; </a:t>
            </a:r>
            <a:r>
              <a:rPr lang="en-GB" sz="1200" b="1" dirty="0" smtClean="0">
                <a:solidFill>
                  <a:prstClr val="black"/>
                </a:solidFill>
              </a:rPr>
              <a:t>Humber</a:t>
            </a:r>
          </a:p>
          <a:p>
            <a:pPr algn="just"/>
            <a:r>
              <a:rPr lang="en-GB" sz="1100" b="1" dirty="0" smtClean="0">
                <a:solidFill>
                  <a:prstClr val="black"/>
                </a:solidFill>
              </a:rPr>
              <a:t>Dr </a:t>
            </a:r>
            <a:r>
              <a:rPr lang="en-GB" sz="1100" b="1" dirty="0">
                <a:solidFill>
                  <a:prstClr val="black"/>
                </a:solidFill>
              </a:rPr>
              <a:t>Sarah De Biase</a:t>
            </a:r>
            <a:r>
              <a:rPr lang="en-GB" sz="1100" dirty="0" smtClean="0">
                <a:solidFill>
                  <a:prstClr val="black"/>
                </a:solidFill>
              </a:rPr>
              <a:t> </a:t>
            </a:r>
          </a:p>
          <a:p>
            <a:endParaRPr lang="en-GB" sz="1100" dirty="0" smtClean="0">
              <a:solidFill>
                <a:prstClr val="black"/>
              </a:solidFill>
            </a:endParaRPr>
          </a:p>
          <a:p>
            <a:pPr algn="just"/>
            <a:r>
              <a:rPr lang="en-GB" sz="1100" dirty="0" smtClean="0">
                <a:solidFill>
                  <a:prstClr val="black"/>
                </a:solidFill>
              </a:rPr>
              <a:t>Sarah </a:t>
            </a:r>
            <a:r>
              <a:rPr lang="en-GB" sz="1100" dirty="0">
                <a:solidFill>
                  <a:prstClr val="black"/>
                </a:solidFill>
              </a:rPr>
              <a:t>is the Programme Manager for the Healthy Ageing Collaborative, a network established to support the development and evaluation of new evidence-based models of care for people with frailty. Cross cutting the Yorkshire &amp; Humber </a:t>
            </a:r>
            <a:r>
              <a:rPr lang="en-GB" sz="1100" dirty="0" smtClean="0">
                <a:solidFill>
                  <a:prstClr val="black"/>
                </a:solidFill>
              </a:rPr>
              <a:t>AHSN’s</a:t>
            </a:r>
            <a:endParaRPr lang="en-GB" sz="1100" dirty="0">
              <a:solidFill>
                <a:prstClr val="black"/>
              </a:solidFill>
            </a:endParaRPr>
          </a:p>
          <a:p>
            <a:pPr algn="just"/>
            <a:endParaRPr lang="en-GB" sz="1100" dirty="0" smtClean="0">
              <a:solidFill>
                <a:prstClr val="black"/>
              </a:solidFill>
            </a:endParaRPr>
          </a:p>
          <a:p>
            <a:r>
              <a:rPr lang="en-GB" sz="1100" dirty="0" smtClean="0">
                <a:solidFill>
                  <a:prstClr val="black"/>
                </a:solidFill>
              </a:rPr>
              <a:t> </a:t>
            </a:r>
            <a:endParaRPr lang="en-GB" sz="1100" dirty="0">
              <a:solidFill>
                <a:prstClr val="black"/>
              </a:solidFill>
            </a:endParaRPr>
          </a:p>
        </p:txBody>
      </p: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14</a:t>
            </a:fld>
            <a:endParaRPr lang="en-US" dirty="0">
              <a:solidFill>
                <a:prstClr val="black">
                  <a:tint val="75000"/>
                </a:prstClr>
              </a:solidFill>
            </a:endParaRPr>
          </a:p>
        </p:txBody>
      </p:sp>
      <p:cxnSp>
        <p:nvCxnSpPr>
          <p:cNvPr id="7" name="Straight Connector 6"/>
          <p:cNvCxnSpPr/>
          <p:nvPr/>
        </p:nvCxnSpPr>
        <p:spPr>
          <a:xfrm>
            <a:off x="700202" y="2488828"/>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0202" y="5408179"/>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00207" y="3007384"/>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00207" y="5869337"/>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616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Rectangle 17"/>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a:solidFill>
                  <a:srgbClr val="002060"/>
                </a:solidFill>
                <a:latin typeface="+mn-lt"/>
              </a:rPr>
              <a:t> </a:t>
            </a:r>
            <a:br>
              <a:rPr lang="en-US" sz="2000" b="1" dirty="0">
                <a:solidFill>
                  <a:srgbClr val="002060"/>
                </a:solidFill>
                <a:latin typeface="+mn-lt"/>
              </a:rPr>
            </a:br>
            <a:r>
              <a:rPr lang="en-US" sz="2000" b="1" dirty="0">
                <a:solidFill>
                  <a:srgbClr val="002060"/>
                </a:solidFill>
                <a:latin typeface="+mn-lt"/>
              </a:rPr>
              <a:t>Section </a:t>
            </a:r>
            <a:r>
              <a:rPr lang="en-US" sz="2000" b="1" dirty="0" smtClean="0">
                <a:solidFill>
                  <a:srgbClr val="002060"/>
                </a:solidFill>
                <a:latin typeface="+mn-lt"/>
              </a:rPr>
              <a:t>Three: 	What took place? </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p:spPr>
        <p:txBody>
          <a:bodyPr wrap="square" rtlCol="0">
            <a:noAutofit/>
          </a:bodyPr>
          <a:lstStyle/>
          <a:p>
            <a:pPr algn="just"/>
            <a:r>
              <a:rPr lang="en-GB" sz="1100" dirty="0" smtClean="0">
                <a:solidFill>
                  <a:prstClr val="black"/>
                </a:solidFill>
              </a:rPr>
              <a:t>Healthy Ageing and Connected Bradford (part of Connected Health Cities) programmes, Sarah leads a portfolio of projects designed to test the clinical utility of the electronic Frailty Index (eFI) and engage primary care clinicians to use the eFI to proactively identify, diagnose and manage frailty. </a:t>
            </a: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r>
              <a:rPr lang="en-GB" sz="1200" b="1" dirty="0">
                <a:solidFill>
                  <a:prstClr val="black"/>
                </a:solidFill>
              </a:rPr>
              <a:t>Northern AHA Exemplar Practice, North </a:t>
            </a:r>
            <a:r>
              <a:rPr lang="en-GB" sz="1200" b="1" dirty="0" smtClean="0">
                <a:solidFill>
                  <a:prstClr val="black"/>
                </a:solidFill>
              </a:rPr>
              <a:t>East</a:t>
            </a:r>
          </a:p>
          <a:p>
            <a:pPr algn="just"/>
            <a:r>
              <a:rPr lang="en-GB" sz="1100" b="1" dirty="0" smtClean="0">
                <a:solidFill>
                  <a:prstClr val="black"/>
                </a:solidFill>
              </a:rPr>
              <a:t>Professor </a:t>
            </a:r>
            <a:r>
              <a:rPr lang="en-GB" sz="1100" b="1" dirty="0">
                <a:solidFill>
                  <a:prstClr val="black"/>
                </a:solidFill>
              </a:rPr>
              <a:t>Oliver James</a:t>
            </a:r>
            <a:r>
              <a:rPr lang="en-GB" sz="1100" dirty="0" smtClean="0">
                <a:solidFill>
                  <a:prstClr val="black"/>
                </a:solidFill>
              </a:rPr>
              <a:t> </a:t>
            </a:r>
          </a:p>
          <a:p>
            <a:pPr algn="just"/>
            <a:endParaRPr lang="en-GB" sz="1100" dirty="0" smtClean="0">
              <a:solidFill>
                <a:prstClr val="black"/>
              </a:solidFill>
            </a:endParaRPr>
          </a:p>
          <a:p>
            <a:pPr algn="just"/>
            <a:r>
              <a:rPr lang="en-GB" sz="1100" dirty="0" smtClean="0">
                <a:solidFill>
                  <a:prstClr val="black"/>
                </a:solidFill>
              </a:rPr>
              <a:t>Professor </a:t>
            </a:r>
            <a:r>
              <a:rPr lang="en-GB" sz="1100" dirty="0">
                <a:solidFill>
                  <a:prstClr val="black"/>
                </a:solidFill>
              </a:rPr>
              <a:t>James, FMedSci, was a Consultant Physician in Newcastle for 30 years, Professor of Medicine from 1985, Head of Newcastle University School of Clinical Medical Sciences from 1995, Pro Vice Chancellor Medical Faculty 2004- 2008. He was Senior Vice President Royal College of Physicians 1997-1999 and has authored over 300 papers on aspects of liver disease and ageing. </a:t>
            </a:r>
          </a:p>
          <a:p>
            <a:pPr algn="just"/>
            <a:r>
              <a:rPr lang="en-GB" sz="1100" dirty="0">
                <a:solidFill>
                  <a:prstClr val="black"/>
                </a:solidFill>
              </a:rPr>
              <a:t>Professor James presented the AHSN NENC Bone </a:t>
            </a:r>
            <a:r>
              <a:rPr lang="en-GB" sz="1100" dirty="0" smtClean="0">
                <a:solidFill>
                  <a:prstClr val="black"/>
                </a:solidFill>
              </a:rPr>
              <a:t>Health</a:t>
            </a:r>
            <a:endParaRPr lang="en-GB" sz="1100" dirty="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pPr algn="just"/>
            <a:r>
              <a:rPr lang="en-GB" sz="1100" dirty="0" smtClean="0">
                <a:solidFill>
                  <a:prstClr val="black"/>
                </a:solidFill>
              </a:rPr>
              <a:t>Programme.  The programme uses a population-based approach to assess routine GP practice data to identify patients at risk of fracture across the North East and North Cumbria. The Bone Health initiative looks at identifying 'at risk' patients at GP practice level and starts them on the correct patient pathway in line with local and national guidance.  Interventions include education/information for patients on a healthier lifestyle, medication compliance, medication initiation or change. </a:t>
            </a: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r>
              <a:rPr lang="en-GB" sz="1200" b="1" dirty="0">
                <a:solidFill>
                  <a:prstClr val="black"/>
                </a:solidFill>
              </a:rPr>
              <a:t>Raising the Bar: How a ‘Good’ Reference Site in AHA becomes ‘</a:t>
            </a:r>
            <a:r>
              <a:rPr lang="en-GB" sz="1200" b="1" dirty="0" smtClean="0">
                <a:solidFill>
                  <a:prstClr val="black"/>
                </a:solidFill>
              </a:rPr>
              <a:t>Better’</a:t>
            </a:r>
          </a:p>
          <a:p>
            <a:pPr algn="just"/>
            <a:r>
              <a:rPr lang="en-GB" sz="1100" b="1" dirty="0" smtClean="0">
                <a:solidFill>
                  <a:prstClr val="black"/>
                </a:solidFill>
              </a:rPr>
              <a:t>Donna </a:t>
            </a:r>
            <a:r>
              <a:rPr lang="en-GB" sz="1100" b="1" dirty="0">
                <a:solidFill>
                  <a:prstClr val="black"/>
                </a:solidFill>
              </a:rPr>
              <a:t>Henderson, Elaine Colgan and Abigail </a:t>
            </a:r>
            <a:r>
              <a:rPr lang="en-GB" sz="1100" b="1" dirty="0" smtClean="0">
                <a:solidFill>
                  <a:prstClr val="black"/>
                </a:solidFill>
              </a:rPr>
              <a:t>Phillips</a:t>
            </a:r>
          </a:p>
          <a:p>
            <a:pPr algn="just"/>
            <a:endParaRPr lang="en-GB" sz="1100" b="1" dirty="0">
              <a:solidFill>
                <a:prstClr val="black"/>
              </a:solidFill>
            </a:endParaRPr>
          </a:p>
          <a:p>
            <a:r>
              <a:rPr lang="en-GB" sz="1100" dirty="0" smtClean="0">
                <a:solidFill>
                  <a:prstClr val="black"/>
                </a:solidFill>
              </a:rPr>
              <a:t>Our </a:t>
            </a:r>
            <a:r>
              <a:rPr lang="en-GB" sz="1100" dirty="0">
                <a:solidFill>
                  <a:prstClr val="black"/>
                </a:solidFill>
              </a:rPr>
              <a:t>valued colleagues from the AHA Reference Sites of Scotland, Northern Ireland and Wales respectively gave us an insight into their local level exemplar and award winning expertise in older people’s healthcare, and helped us understand how good can become better</a:t>
            </a:r>
            <a:r>
              <a:rPr lang="en-GB" sz="1100" dirty="0" smtClean="0">
                <a:solidFill>
                  <a:prstClr val="black"/>
                </a:solidFill>
              </a:rPr>
              <a:t>.</a:t>
            </a:r>
            <a:endParaRPr lang="en-GB" sz="1100" dirty="0">
              <a:solidFill>
                <a:prstClr val="black"/>
              </a:solidFill>
            </a:endParaRPr>
          </a:p>
        </p:txBody>
      </p: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15</a:t>
            </a:fld>
            <a:endParaRPr lang="en-US" dirty="0">
              <a:solidFill>
                <a:prstClr val="black">
                  <a:tint val="75000"/>
                </a:prstClr>
              </a:solidFill>
            </a:endParaRPr>
          </a:p>
        </p:txBody>
      </p:sp>
      <p:cxnSp>
        <p:nvCxnSpPr>
          <p:cNvPr id="9" name="Straight Connector 8"/>
          <p:cNvCxnSpPr/>
          <p:nvPr/>
        </p:nvCxnSpPr>
        <p:spPr>
          <a:xfrm>
            <a:off x="700202" y="5171273"/>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00207" y="5692408"/>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00202" y="2101932"/>
            <a:ext cx="3681351" cy="2510357"/>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i="1" dirty="0" smtClean="0">
                <a:solidFill>
                  <a:srgbClr val="002060"/>
                </a:solidFill>
              </a:rPr>
              <a:t> “Supporting increased implementation of the eFI throughout the region has the potential to make significant improvements to the health of local people living with frailty. The index is recommended in the national GMS GP frailty contract which will support primary care across England to identify the estimated 3% of patients at risk of severe frailty registered with every GP practice across the country to receive individually tailored assessment, support and case management. Better targeted and proactive care for people living with frailty has the potential to reduce demand on non-elective care services and produce savings across local health economies.” </a:t>
            </a:r>
          </a:p>
          <a:p>
            <a:pPr algn="just"/>
            <a:endParaRPr lang="en-GB" sz="1100" i="1" dirty="0" smtClean="0">
              <a:solidFill>
                <a:srgbClr val="002060"/>
              </a:solidFill>
            </a:endParaRPr>
          </a:p>
          <a:p>
            <a:pPr algn="r"/>
            <a:r>
              <a:rPr lang="en-GB" sz="1100" i="1" dirty="0" smtClean="0">
                <a:solidFill>
                  <a:srgbClr val="002060"/>
                </a:solidFill>
              </a:rPr>
              <a:t>Dr Sarah De Biase, Programme Manager, Yorkshire &amp; Humber Healthy Ageing Collaborative</a:t>
            </a:r>
          </a:p>
        </p:txBody>
      </p:sp>
      <p:sp>
        <p:nvSpPr>
          <p:cNvPr id="16" name="Rectangle 15"/>
          <p:cNvSpPr/>
          <p:nvPr/>
        </p:nvSpPr>
        <p:spPr>
          <a:xfrm>
            <a:off x="4700207" y="2594155"/>
            <a:ext cx="3681351" cy="2262854"/>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i="1" dirty="0" smtClean="0">
                <a:solidFill>
                  <a:srgbClr val="002060"/>
                </a:solidFill>
              </a:rPr>
              <a:t>"The Bone Health Programme in collaboration with Clinical Commissioning Groups and General Practices, supported by the AHSN-NENC, and in partnership with Interface Clinical Services and pharmaceutical companies, provides a wonderful example of a collaborative way of working in which patients benefit enormously by reducing their risk of hip and fragility fractures, while there is a likely large financial saving to the NHS. We are extending this to benefit patients as widely as possible throughout the North East and North Cumbria and beyond!</a:t>
            </a:r>
          </a:p>
          <a:p>
            <a:pPr algn="just"/>
            <a:endParaRPr lang="en-GB" sz="1100" i="1" dirty="0" smtClean="0">
              <a:solidFill>
                <a:srgbClr val="002060"/>
              </a:solidFill>
            </a:endParaRPr>
          </a:p>
          <a:p>
            <a:pPr algn="r"/>
            <a:r>
              <a:rPr lang="en-GB" sz="1100" i="1" dirty="0" smtClean="0">
                <a:solidFill>
                  <a:srgbClr val="002060"/>
                </a:solidFill>
              </a:rPr>
              <a:t>"Professor Oliver James, Medical Director, Academic Health Science Network for the North East and North Cumbria.</a:t>
            </a:r>
          </a:p>
        </p:txBody>
      </p:sp>
    </p:spTree>
    <p:extLst>
      <p:ext uri="{BB962C8B-B14F-4D97-AF65-F5344CB8AC3E}">
        <p14:creationId xmlns:p14="http://schemas.microsoft.com/office/powerpoint/2010/main" val="1214044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 name="Rectangle 12"/>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Section Three: 	What took place? </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p:spPr>
        <p:txBody>
          <a:bodyPr wrap="square" rtlCol="0">
            <a:noAutofit/>
          </a:bodyPr>
          <a:lstStyle/>
          <a:p>
            <a:pPr algn="just"/>
            <a:r>
              <a:rPr lang="en-GB" sz="1100" dirty="0" smtClean="0">
                <a:solidFill>
                  <a:prstClr val="black"/>
                </a:solidFill>
              </a:rPr>
              <a:t>As Head of European Engagement at the Scottish Centre for Telehealth and Telecare (SCTT), Donna Henderson leads NHS 24’s European Engagement Team, which aims to enhance Scotland's reputation as a leader in digital health and care and promote economic opportunities for Scotland, on behalf of the Scottish Government. Donna has been a lead Co-ordinator of the European Innovation Partnership on Active and Health Ageing B3 Action Group on Integrated Care - the largest of the 6 EIP on AHA Action Groups – since 2012. </a:t>
            </a:r>
          </a:p>
          <a:p>
            <a:pPr algn="just"/>
            <a:endParaRPr lang="en-GB" sz="1100" dirty="0">
              <a:solidFill>
                <a:prstClr val="black"/>
              </a:solidFill>
            </a:endParaRPr>
          </a:p>
          <a:p>
            <a:pPr algn="just"/>
            <a:r>
              <a:rPr lang="en-GB" sz="1100" dirty="0" smtClean="0">
                <a:solidFill>
                  <a:prstClr val="black"/>
                </a:solidFill>
              </a:rPr>
              <a:t>Elaine Colgan has recently taken on the role of Head of eHealth and European Branch in the Department for Health in Northern Ireland. This includes the further development of the Northern</a:t>
            </a:r>
            <a:endParaRPr lang="en-GB" sz="1100" dirty="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pPr algn="just"/>
            <a:r>
              <a:rPr lang="en-GB" sz="1100" dirty="0" smtClean="0">
                <a:solidFill>
                  <a:prstClr val="black"/>
                </a:solidFill>
              </a:rPr>
              <a:t>Ireland 4* Reference Site, European engagement, Ireland. This includes the further development of the Northern Ireland 4* Reference Site, European engagement, and management of structural funding on behalf of the Department. Elaine is treasurer of the Reference Site Collaboration Network. </a:t>
            </a:r>
          </a:p>
          <a:p>
            <a:pPr algn="just"/>
            <a:endParaRPr lang="en-GB" sz="1100" dirty="0" smtClean="0">
              <a:solidFill>
                <a:prstClr val="black"/>
              </a:solidFill>
            </a:endParaRPr>
          </a:p>
          <a:p>
            <a:pPr algn="just"/>
            <a:r>
              <a:rPr lang="en-GB" sz="1100" dirty="0" smtClean="0">
                <a:solidFill>
                  <a:prstClr val="black"/>
                </a:solidFill>
              </a:rPr>
              <a:t>Abigail Phillips currently heads up the healthcare technology programme overseeing multiple key work streams including the Efficiency through Technology Fund, SBRI Healthcare and the establishment of the technology assessment and adoption function, Health Technology Wales.  Prior to working in the Welsh Government Health and Social Services Group, Abigail held positions in Finance and Economy Departments as well as a board position at a local charity supporting vulnerable individuals and their families.</a:t>
            </a: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r>
              <a:rPr lang="en-GB" sz="1200" b="1" dirty="0" smtClean="0">
                <a:solidFill>
                  <a:prstClr val="black"/>
                </a:solidFill>
              </a:rPr>
              <a:t>Morning Speakers Panel Q&amp;A </a:t>
            </a:r>
          </a:p>
          <a:p>
            <a:pPr algn="just"/>
            <a:r>
              <a:rPr lang="en-GB" sz="1100" b="1" dirty="0" smtClean="0">
                <a:solidFill>
                  <a:prstClr val="black"/>
                </a:solidFill>
              </a:rPr>
              <a:t>Chaired by Dr Hakim Yadi, OBE</a:t>
            </a:r>
          </a:p>
          <a:p>
            <a:pPr algn="just"/>
            <a:endParaRPr lang="en-GB" sz="1100" dirty="0" smtClean="0">
              <a:solidFill>
                <a:prstClr val="black"/>
              </a:solidFill>
            </a:endParaRPr>
          </a:p>
          <a:p>
            <a:pPr algn="just"/>
            <a:r>
              <a:rPr lang="en-GB" sz="1100" dirty="0" smtClean="0">
                <a:solidFill>
                  <a:prstClr val="black"/>
                </a:solidFill>
              </a:rPr>
              <a:t>Hakim is CEO of the Northern Health Science Alliance Ltd (NHSA). He led the formation of the NHSA, bringing together 20 NHSA members across the North of England securing over £60m in contracts and raising the profile of the North’s health research. </a:t>
            </a: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p:txBody>
      </p: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16</a:t>
            </a:fld>
            <a:endParaRPr lang="en-US" dirty="0">
              <a:solidFill>
                <a:prstClr val="black">
                  <a:tint val="75000"/>
                </a:prstClr>
              </a:solidFill>
            </a:endParaRPr>
          </a:p>
        </p:txBody>
      </p:sp>
      <p:cxnSp>
        <p:nvCxnSpPr>
          <p:cNvPr id="9" name="Straight Connector 8"/>
          <p:cNvCxnSpPr/>
          <p:nvPr/>
        </p:nvCxnSpPr>
        <p:spPr>
          <a:xfrm>
            <a:off x="700202" y="5194423"/>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00202" y="3615005"/>
            <a:ext cx="3681351" cy="3158836"/>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i="1" dirty="0" smtClean="0">
                <a:solidFill>
                  <a:srgbClr val="002060"/>
                </a:solidFill>
              </a:rPr>
              <a:t>"For Northern Ireland, one of the important factors as we look to the future is being able to test our innovations and scale up successful improvements. This is made easier by our joined up approach to active and healthy ageing, involving partners in academia, business, our Department for Economy, and involving user co-design when we consider our future services. This collaboration was key to achieving 4* status and demonstrating the quadruple helix approach. Our unique system of integrated health and social care facilitates a joined-up, person-centred approach to care and assists with </a:t>
            </a:r>
            <a:r>
              <a:rPr lang="en-GB" sz="1100" i="1" dirty="0" smtClean="0">
                <a:solidFill>
                  <a:srgbClr val="002060"/>
                </a:solidFill>
              </a:rPr>
              <a:t>trialling </a:t>
            </a:r>
            <a:r>
              <a:rPr lang="en-GB" sz="1100" i="1" dirty="0" smtClean="0">
                <a:solidFill>
                  <a:srgbClr val="002060"/>
                </a:solidFill>
              </a:rPr>
              <a:t>and scaling up of innovative solutions, which coupled with our NI Electronic Care Record – a single secure web-based regional clinical portal – creates a flow of patient information across health and social care leading to enhanced quality, safety and efficiency of care and practice." </a:t>
            </a:r>
          </a:p>
          <a:p>
            <a:pPr algn="just"/>
            <a:endParaRPr lang="en-GB" sz="1100" i="1" dirty="0">
              <a:solidFill>
                <a:srgbClr val="002060"/>
              </a:solidFill>
            </a:endParaRPr>
          </a:p>
          <a:p>
            <a:pPr algn="r"/>
            <a:r>
              <a:rPr lang="en-GB" sz="1100" i="1" dirty="0" smtClean="0">
                <a:solidFill>
                  <a:srgbClr val="002060"/>
                </a:solidFill>
              </a:rPr>
              <a:t>Elaine Colgan, Head of ehealth and European Branch, Department of Health, Northern Ireland.</a:t>
            </a:r>
          </a:p>
        </p:txBody>
      </p:sp>
      <p:sp>
        <p:nvSpPr>
          <p:cNvPr id="16" name="Rectangle 15"/>
          <p:cNvSpPr/>
          <p:nvPr/>
        </p:nvSpPr>
        <p:spPr>
          <a:xfrm>
            <a:off x="4700207" y="3819644"/>
            <a:ext cx="3681351" cy="1633689"/>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i="1" dirty="0" smtClean="0">
                <a:solidFill>
                  <a:srgbClr val="002060"/>
                </a:solidFill>
              </a:rPr>
              <a:t>"Wales is continuing to build on the activity which got us to 4* recognition of the value of partnerships in the UK beyond, using alternative funding models for innovation – grants, industry partnerships, procurement mechanisms and increasing the use of outcome data to drive system improvements." </a:t>
            </a:r>
          </a:p>
          <a:p>
            <a:pPr algn="r"/>
            <a:endParaRPr lang="en-GB" sz="1100" i="1" dirty="0" smtClean="0">
              <a:solidFill>
                <a:srgbClr val="002060"/>
              </a:solidFill>
            </a:endParaRPr>
          </a:p>
          <a:p>
            <a:pPr algn="r"/>
            <a:r>
              <a:rPr lang="en-GB" sz="1100" i="1" dirty="0" smtClean="0">
                <a:solidFill>
                  <a:srgbClr val="002060"/>
                </a:solidFill>
              </a:rPr>
              <a:t>Abigail Phillips, Head of Healthcare Technology Programme, Welsh Government.</a:t>
            </a:r>
          </a:p>
        </p:txBody>
      </p:sp>
      <p:cxnSp>
        <p:nvCxnSpPr>
          <p:cNvPr id="12" name="Straight Connector 11"/>
          <p:cNvCxnSpPr/>
          <p:nvPr/>
        </p:nvCxnSpPr>
        <p:spPr>
          <a:xfrm>
            <a:off x="4700207" y="6004652"/>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504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Rectangle 17"/>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a:solidFill>
                  <a:srgbClr val="002060"/>
                </a:solidFill>
                <a:latin typeface="+mn-lt"/>
              </a:rPr>
              <a:t> </a:t>
            </a:r>
            <a:br>
              <a:rPr lang="en-US" sz="2000" b="1" dirty="0">
                <a:solidFill>
                  <a:srgbClr val="002060"/>
                </a:solidFill>
                <a:latin typeface="+mn-lt"/>
              </a:rPr>
            </a:br>
            <a:r>
              <a:rPr lang="en-US" sz="2000" b="1" dirty="0">
                <a:solidFill>
                  <a:srgbClr val="002060"/>
                </a:solidFill>
                <a:latin typeface="+mn-lt"/>
              </a:rPr>
              <a:t>Section </a:t>
            </a:r>
            <a:r>
              <a:rPr lang="en-US" sz="2000" b="1" dirty="0" smtClean="0">
                <a:solidFill>
                  <a:srgbClr val="002060"/>
                </a:solidFill>
                <a:latin typeface="+mn-lt"/>
              </a:rPr>
              <a:t>Three: 	What took place? </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p:spPr>
        <p:txBody>
          <a:bodyPr wrap="square" rtlCol="0">
            <a:noAutofit/>
          </a:bodyPr>
          <a:lstStyle/>
          <a:p>
            <a:pPr algn="just"/>
            <a:r>
              <a:rPr lang="en-GB" sz="1100" dirty="0" smtClean="0">
                <a:solidFill>
                  <a:prstClr val="black"/>
                </a:solidFill>
              </a:rPr>
              <a:t>Previously, Hakim co-managed the translational medicine team at PA Consulting Group and was seconded to the UK Government as Chief Operations Officer and was a founding member of the Department of International Trade Life Sciences Organisation. He is co-founder of two women’s healthcare companies and is co-founder of the Global Heart Network. </a:t>
            </a:r>
          </a:p>
          <a:p>
            <a:pPr algn="just"/>
            <a:endParaRPr lang="en-GB" sz="1100" dirty="0" smtClean="0">
              <a:solidFill>
                <a:prstClr val="black"/>
              </a:solidFill>
            </a:endParaRPr>
          </a:p>
          <a:p>
            <a:pPr algn="just"/>
            <a:r>
              <a:rPr lang="en-GB" sz="1100" dirty="0" smtClean="0">
                <a:solidFill>
                  <a:prstClr val="black"/>
                </a:solidFill>
              </a:rPr>
              <a:t>Hakim acted as the Q&amp;A Chair and invited all speakers from the morning sessions back to the stage. Most questions were taken from the audience. Answers below are summarised and not verbatim.</a:t>
            </a:r>
            <a:endParaRPr lang="en-GB" sz="1100" dirty="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p:txBody>
      </p:sp>
      <p:sp>
        <p:nvSpPr>
          <p:cNvPr id="3" name="Slide Number Placeholder 2"/>
          <p:cNvSpPr>
            <a:spLocks noGrp="1"/>
          </p:cNvSpPr>
          <p:nvPr>
            <p:ph type="sldNum" sz="quarter" idx="12"/>
          </p:nvPr>
        </p:nvSpPr>
        <p:spPr>
          <a:xfrm>
            <a:off x="6689450" y="6356351"/>
            <a:ext cx="2057400" cy="365125"/>
          </a:xfrm>
        </p:spPr>
        <p:txBody>
          <a:bodyPr/>
          <a:lstStyle/>
          <a:p>
            <a:fld id="{51EBC56D-8F5C-7949-8D1D-24C762F06475}" type="slidenum">
              <a:rPr lang="en-US" smtClean="0">
                <a:solidFill>
                  <a:prstClr val="black">
                    <a:tint val="75000"/>
                  </a:prstClr>
                </a:solidFill>
              </a:rPr>
              <a:pPr/>
              <a:t>17</a:t>
            </a:fld>
            <a:endParaRPr lang="en-US" dirty="0">
              <a:solidFill>
                <a:prstClr val="black">
                  <a:tint val="75000"/>
                </a:prstClr>
              </a:solidFill>
            </a:endParaRPr>
          </a:p>
        </p:txBody>
      </p:sp>
      <p:sp>
        <p:nvSpPr>
          <p:cNvPr id="11" name="Rectangle 10"/>
          <p:cNvSpPr/>
          <p:nvPr/>
        </p:nvSpPr>
        <p:spPr>
          <a:xfrm>
            <a:off x="699109" y="3113590"/>
            <a:ext cx="3681351" cy="3565005"/>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GB" sz="1100" b="1" i="1" dirty="0" smtClean="0">
                <a:solidFill>
                  <a:srgbClr val="002060"/>
                </a:solidFill>
              </a:rPr>
              <a:t>Professor Maddalena Illario (MI): </a:t>
            </a:r>
            <a:r>
              <a:rPr lang="en-GB" sz="1100" i="1" dirty="0" smtClean="0">
                <a:solidFill>
                  <a:srgbClr val="002060"/>
                </a:solidFill>
              </a:rPr>
              <a:t>University hospitals are proven in their expertise and add value to partnerships. Support must also include local stakeholders. We have found some non-profit organisations difficult to engage but they ultimately can translate approaches in a swifter and easier to adopt way.</a:t>
            </a:r>
          </a:p>
          <a:p>
            <a:pPr algn="just"/>
            <a:endParaRPr lang="en-GB" sz="1100" i="1" dirty="0" smtClean="0">
              <a:solidFill>
                <a:srgbClr val="002060"/>
              </a:solidFill>
            </a:endParaRPr>
          </a:p>
          <a:p>
            <a:pPr algn="just"/>
            <a:r>
              <a:rPr lang="en-GB" sz="1100" b="1" i="1" dirty="0" smtClean="0">
                <a:solidFill>
                  <a:srgbClr val="002060"/>
                </a:solidFill>
              </a:rPr>
              <a:t>Donna Henderson (DH): </a:t>
            </a:r>
            <a:r>
              <a:rPr lang="en-GB" sz="1100" i="1" dirty="0" smtClean="0">
                <a:solidFill>
                  <a:srgbClr val="002060"/>
                </a:solidFill>
              </a:rPr>
              <a:t>We look to provide funding to Scottish voluntary and community services to encourage cross-sectoral relationship building.</a:t>
            </a:r>
          </a:p>
          <a:p>
            <a:pPr algn="just"/>
            <a:endParaRPr lang="en-GB" sz="1100" i="1" dirty="0" smtClean="0">
              <a:solidFill>
                <a:srgbClr val="002060"/>
              </a:solidFill>
            </a:endParaRPr>
          </a:p>
          <a:p>
            <a:pPr algn="just"/>
            <a:r>
              <a:rPr lang="en-GB" sz="1100" b="1" i="1" dirty="0" smtClean="0">
                <a:solidFill>
                  <a:srgbClr val="002060"/>
                </a:solidFill>
              </a:rPr>
              <a:t>Elaine Colgan (EC): </a:t>
            </a:r>
            <a:r>
              <a:rPr lang="en-GB" sz="1100" i="1" dirty="0" smtClean="0">
                <a:solidFill>
                  <a:srgbClr val="002060"/>
                </a:solidFill>
              </a:rPr>
              <a:t>It is vital to have Clinicians on board; however, the challenge is that they all work in their own individual ways.</a:t>
            </a:r>
          </a:p>
        </p:txBody>
      </p:sp>
      <p:sp>
        <p:nvSpPr>
          <p:cNvPr id="10" name="Rectangle 9"/>
          <p:cNvSpPr/>
          <p:nvPr/>
        </p:nvSpPr>
        <p:spPr>
          <a:xfrm>
            <a:off x="812229" y="3207110"/>
            <a:ext cx="3455109" cy="972276"/>
          </a:xfrm>
          <a:prstGeom prst="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b="1" i="1" dirty="0" smtClean="0">
                <a:solidFill>
                  <a:prstClr val="white"/>
                </a:solidFill>
              </a:rPr>
              <a:t>Question from the Chair, Dr Hakim Yadi (HY): </a:t>
            </a:r>
          </a:p>
          <a:p>
            <a:pPr algn="just"/>
            <a:r>
              <a:rPr lang="en-GB" sz="1100" i="1" dirty="0" smtClean="0">
                <a:solidFill>
                  <a:prstClr val="white"/>
                </a:solidFill>
              </a:rPr>
              <a:t>“Ageing and staying well are not solely dependent on health system function but also a societal civic challenge.  Do you consider that you have the right partners in place? If not, how best do you build relationships?”</a:t>
            </a:r>
          </a:p>
        </p:txBody>
      </p:sp>
      <p:sp>
        <p:nvSpPr>
          <p:cNvPr id="12" name="Rectangle 11"/>
          <p:cNvSpPr/>
          <p:nvPr/>
        </p:nvSpPr>
        <p:spPr>
          <a:xfrm>
            <a:off x="4646779" y="1248355"/>
            <a:ext cx="3681351" cy="3984542"/>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GB" sz="1100" b="1" i="1" dirty="0" smtClean="0">
                <a:solidFill>
                  <a:srgbClr val="002060"/>
                </a:solidFill>
              </a:rPr>
              <a:t>Professor Oliver James (OJ): </a:t>
            </a:r>
            <a:r>
              <a:rPr lang="en-GB" sz="1100" i="1" dirty="0" smtClean="0">
                <a:solidFill>
                  <a:srgbClr val="002060"/>
                </a:solidFill>
              </a:rPr>
              <a:t>Start with the GP federations. Find the lead clinicians and enthusiasts to champion. Now that our objectives are known, we are talking to CCGs more. It is down to talks with individual practices. Use local media to encourage patients to ask GP what they’re entitled to.</a:t>
            </a:r>
          </a:p>
          <a:p>
            <a:pPr algn="just"/>
            <a:endParaRPr lang="en-GB" sz="1100" i="1" dirty="0" smtClean="0">
              <a:solidFill>
                <a:srgbClr val="002060"/>
              </a:solidFill>
            </a:endParaRPr>
          </a:p>
          <a:p>
            <a:pPr algn="just"/>
            <a:r>
              <a:rPr lang="en-GB" sz="1100" b="1" i="1" dirty="0" smtClean="0">
                <a:solidFill>
                  <a:srgbClr val="002060"/>
                </a:solidFill>
              </a:rPr>
              <a:t>Professor Martin Vernon (MV): </a:t>
            </a:r>
            <a:r>
              <a:rPr lang="en-GB" sz="1100" i="1" dirty="0" smtClean="0">
                <a:solidFill>
                  <a:srgbClr val="002060"/>
                </a:solidFill>
              </a:rPr>
              <a:t>It is a case of needs versus wants. Address needs of individuals within communities versus wants of population. Agree on the need for a narrative to align two things. The narrative should incentivise people to live well and engage in what’s happening around them. There should be a successful health and social care system plus interventions based on need. Give people back ownership of their own care when able.</a:t>
            </a:r>
          </a:p>
          <a:p>
            <a:pPr algn="just"/>
            <a:endParaRPr lang="en-GB" sz="1100" i="1" dirty="0" smtClean="0">
              <a:solidFill>
                <a:srgbClr val="002060"/>
              </a:solidFill>
            </a:endParaRPr>
          </a:p>
          <a:p>
            <a:pPr algn="just"/>
            <a:r>
              <a:rPr lang="en-GB" sz="1100" b="1" i="1" dirty="0" smtClean="0">
                <a:solidFill>
                  <a:srgbClr val="002060"/>
                </a:solidFill>
              </a:rPr>
              <a:t>MI: </a:t>
            </a:r>
            <a:r>
              <a:rPr lang="en-GB" sz="1100" i="1" dirty="0" smtClean="0">
                <a:solidFill>
                  <a:srgbClr val="002060"/>
                </a:solidFill>
              </a:rPr>
              <a:t>The social isolation aspect is an important driver. Involving older adults in any decision-making process helps adoption. Follow where they go rather than inviting them somewhere else.</a:t>
            </a:r>
          </a:p>
        </p:txBody>
      </p:sp>
      <p:sp>
        <p:nvSpPr>
          <p:cNvPr id="13" name="Rectangle 12"/>
          <p:cNvSpPr/>
          <p:nvPr/>
        </p:nvSpPr>
        <p:spPr>
          <a:xfrm>
            <a:off x="4759899" y="1341874"/>
            <a:ext cx="3455109" cy="625822"/>
          </a:xfrm>
          <a:prstGeom prst="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rPr>
              <a:t>HY: </a:t>
            </a:r>
            <a:r>
              <a:rPr lang="en-GB" sz="1100" i="1" dirty="0">
                <a:solidFill>
                  <a:prstClr val="white"/>
                </a:solidFill>
              </a:rPr>
              <a:t>“Regarding individual interventions versus population health challenge, how do we articulate? How do we develop strong narrative to convey?”</a:t>
            </a:r>
            <a:endParaRPr lang="en-GB" sz="1100" dirty="0">
              <a:solidFill>
                <a:prstClr val="white"/>
              </a:solidFill>
            </a:endParaRPr>
          </a:p>
        </p:txBody>
      </p:sp>
      <p:sp>
        <p:nvSpPr>
          <p:cNvPr id="14" name="Rectangle 13"/>
          <p:cNvSpPr/>
          <p:nvPr/>
        </p:nvSpPr>
        <p:spPr>
          <a:xfrm>
            <a:off x="4646779" y="5347722"/>
            <a:ext cx="3681351" cy="1330871"/>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GB" sz="1100" b="1" i="1" dirty="0" smtClean="0">
                <a:solidFill>
                  <a:srgbClr val="002060"/>
                </a:solidFill>
              </a:rPr>
              <a:t>OJ: </a:t>
            </a:r>
            <a:r>
              <a:rPr lang="en-GB" sz="1100" i="1" dirty="0" smtClean="0">
                <a:solidFill>
                  <a:srgbClr val="002060"/>
                </a:solidFill>
              </a:rPr>
              <a:t>I agree on the importance of evaluation (e.g., models used in Ireland). Try to do more health economics. Increase the sense of empowerment to all staff in practices/prevention services.</a:t>
            </a:r>
          </a:p>
        </p:txBody>
      </p:sp>
      <p:sp>
        <p:nvSpPr>
          <p:cNvPr id="17" name="Rectangle 16"/>
          <p:cNvSpPr/>
          <p:nvPr/>
        </p:nvSpPr>
        <p:spPr>
          <a:xfrm>
            <a:off x="4759899" y="5441242"/>
            <a:ext cx="3455109" cy="473422"/>
          </a:xfrm>
          <a:prstGeom prst="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rPr>
              <a:t>Question from the Floor: </a:t>
            </a:r>
            <a:r>
              <a:rPr lang="en-GB" sz="1100" b="1" dirty="0" smtClean="0">
                <a:solidFill>
                  <a:prstClr val="white"/>
                </a:solidFill>
              </a:rPr>
              <a:t> </a:t>
            </a:r>
            <a:r>
              <a:rPr lang="en-GB" sz="1100" dirty="0" smtClean="0">
                <a:solidFill>
                  <a:prstClr val="white"/>
                </a:solidFill>
              </a:rPr>
              <a:t>“</a:t>
            </a:r>
            <a:r>
              <a:rPr lang="en-GB" sz="1100" i="1" dirty="0">
                <a:solidFill>
                  <a:prstClr val="white"/>
                </a:solidFill>
              </a:rPr>
              <a:t>What are the holistic benefits</a:t>
            </a:r>
            <a:r>
              <a:rPr lang="en-GB" sz="1100" dirty="0">
                <a:solidFill>
                  <a:prstClr val="white"/>
                </a:solidFill>
              </a:rPr>
              <a:t>?”</a:t>
            </a:r>
          </a:p>
        </p:txBody>
      </p:sp>
    </p:spTree>
    <p:extLst>
      <p:ext uri="{BB962C8B-B14F-4D97-AF65-F5344CB8AC3E}">
        <p14:creationId xmlns:p14="http://schemas.microsoft.com/office/powerpoint/2010/main" val="428411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2" name="Rectangle 21"/>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a:solidFill>
                  <a:srgbClr val="002060"/>
                </a:solidFill>
                <a:latin typeface="+mn-lt"/>
              </a:rPr>
              <a:t> </a:t>
            </a:r>
            <a:br>
              <a:rPr lang="en-US" sz="2000" b="1" dirty="0">
                <a:solidFill>
                  <a:srgbClr val="002060"/>
                </a:solidFill>
                <a:latin typeface="+mn-lt"/>
              </a:rPr>
            </a:br>
            <a:r>
              <a:rPr lang="en-US" sz="2000" b="1" dirty="0">
                <a:solidFill>
                  <a:srgbClr val="002060"/>
                </a:solidFill>
                <a:latin typeface="+mn-lt"/>
              </a:rPr>
              <a:t>Section </a:t>
            </a:r>
            <a:r>
              <a:rPr lang="en-US" sz="2000" b="1" dirty="0" smtClean="0">
                <a:solidFill>
                  <a:srgbClr val="002060"/>
                </a:solidFill>
                <a:latin typeface="+mn-lt"/>
              </a:rPr>
              <a:t>Three: 	What took place? </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p:spPr>
        <p:txBody>
          <a:bodyPr wrap="square" rtlCol="0">
            <a:noAutofit/>
          </a:bodyPr>
          <a:lstStyle/>
          <a:p>
            <a:pPr algn="just"/>
            <a:endParaRPr lang="en-GB" sz="1100" dirty="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p:txBody>
      </p:sp>
      <p:sp>
        <p:nvSpPr>
          <p:cNvPr id="3" name="Slide Number Placeholder 2"/>
          <p:cNvSpPr>
            <a:spLocks noGrp="1"/>
          </p:cNvSpPr>
          <p:nvPr>
            <p:ph type="sldNum" sz="quarter" idx="12"/>
          </p:nvPr>
        </p:nvSpPr>
        <p:spPr>
          <a:xfrm>
            <a:off x="6689450" y="6356351"/>
            <a:ext cx="2057400" cy="365125"/>
          </a:xfrm>
        </p:spPr>
        <p:txBody>
          <a:bodyPr/>
          <a:lstStyle/>
          <a:p>
            <a:fld id="{51EBC56D-8F5C-7949-8D1D-24C762F06475}" type="slidenum">
              <a:rPr lang="en-US" smtClean="0">
                <a:solidFill>
                  <a:prstClr val="black">
                    <a:tint val="75000"/>
                  </a:prstClr>
                </a:solidFill>
              </a:rPr>
              <a:pPr/>
              <a:t>18</a:t>
            </a:fld>
            <a:endParaRPr lang="en-US" dirty="0">
              <a:solidFill>
                <a:prstClr val="black">
                  <a:tint val="75000"/>
                </a:prstClr>
              </a:solidFill>
            </a:endParaRPr>
          </a:p>
        </p:txBody>
      </p:sp>
      <p:sp>
        <p:nvSpPr>
          <p:cNvPr id="11" name="Rectangle 10"/>
          <p:cNvSpPr/>
          <p:nvPr/>
        </p:nvSpPr>
        <p:spPr>
          <a:xfrm>
            <a:off x="727293" y="1248354"/>
            <a:ext cx="3681351" cy="2673752"/>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GB" sz="1100" b="1" i="1" dirty="0" smtClean="0">
                <a:solidFill>
                  <a:srgbClr val="002060"/>
                </a:solidFill>
              </a:rPr>
              <a:t>Abigail Phillips (AP): </a:t>
            </a:r>
            <a:r>
              <a:rPr lang="en-GB" sz="1100" i="1" dirty="0" smtClean="0">
                <a:solidFill>
                  <a:srgbClr val="002060"/>
                </a:solidFill>
              </a:rPr>
              <a:t>Wales has Housing Association involvement, but there is more work to do. The Welsh government is very interested in remote monitoring to support independence at home.</a:t>
            </a:r>
          </a:p>
          <a:p>
            <a:pPr algn="just"/>
            <a:endParaRPr lang="en-GB" sz="1100" i="1" dirty="0" smtClean="0">
              <a:solidFill>
                <a:srgbClr val="002060"/>
              </a:solidFill>
            </a:endParaRPr>
          </a:p>
          <a:p>
            <a:pPr algn="just"/>
            <a:r>
              <a:rPr lang="en-GB" sz="1100" b="1" i="1" dirty="0" smtClean="0">
                <a:solidFill>
                  <a:srgbClr val="002060"/>
                </a:solidFill>
              </a:rPr>
              <a:t>DH: </a:t>
            </a:r>
            <a:r>
              <a:rPr lang="en-GB" sz="1100" i="1" dirty="0" smtClean="0">
                <a:solidFill>
                  <a:srgbClr val="002060"/>
                </a:solidFill>
              </a:rPr>
              <a:t>Tech enabled care is key, with some of most innovative solutions led by our Housing Associations. The D4 action group of the European Innovation Partnership on Active and Healthy Ageing has an Age Friendly Environment focus to feed in broader environmental impacts, also feeding into digital cities work.</a:t>
            </a:r>
          </a:p>
        </p:txBody>
      </p:sp>
      <p:sp>
        <p:nvSpPr>
          <p:cNvPr id="10" name="Rectangle 9"/>
          <p:cNvSpPr/>
          <p:nvPr/>
        </p:nvSpPr>
        <p:spPr>
          <a:xfrm>
            <a:off x="840413" y="1341873"/>
            <a:ext cx="3455109" cy="589386"/>
          </a:xfrm>
          <a:prstGeom prst="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rPr>
              <a:t>Question from the Floor: </a:t>
            </a:r>
            <a:r>
              <a:rPr lang="en-GB" sz="1100" dirty="0">
                <a:solidFill>
                  <a:prstClr val="white"/>
                </a:solidFill>
              </a:rPr>
              <a:t>“</a:t>
            </a:r>
            <a:r>
              <a:rPr lang="en-GB" sz="1100" i="1" dirty="0">
                <a:solidFill>
                  <a:prstClr val="white"/>
                </a:solidFill>
              </a:rPr>
              <a:t>To what extent are housing providers, planning departments, environment, culture etc. included in this thinking</a:t>
            </a:r>
            <a:r>
              <a:rPr lang="en-GB" sz="1100" dirty="0">
                <a:solidFill>
                  <a:prstClr val="white"/>
                </a:solidFill>
              </a:rPr>
              <a:t>?”</a:t>
            </a:r>
          </a:p>
        </p:txBody>
      </p:sp>
      <p:sp>
        <p:nvSpPr>
          <p:cNvPr id="14" name="Rectangle 13"/>
          <p:cNvSpPr/>
          <p:nvPr/>
        </p:nvSpPr>
        <p:spPr>
          <a:xfrm>
            <a:off x="4615293" y="1248355"/>
            <a:ext cx="3681351" cy="1089732"/>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GB" sz="1100" i="1" dirty="0" smtClean="0">
                <a:solidFill>
                  <a:srgbClr val="002060"/>
                </a:solidFill>
              </a:rPr>
              <a:t>cancer/dementia narratives. It’s important to improve communication skills – what benefits and why, and how can we organise your care around you? </a:t>
            </a:r>
          </a:p>
          <a:p>
            <a:pPr algn="just"/>
            <a:endParaRPr lang="en-GB" sz="1100" i="1" dirty="0" smtClean="0">
              <a:solidFill>
                <a:srgbClr val="002060"/>
              </a:solidFill>
            </a:endParaRPr>
          </a:p>
          <a:p>
            <a:pPr algn="just"/>
            <a:r>
              <a:rPr lang="en-GB" sz="1100" b="1" i="1" dirty="0" smtClean="0">
                <a:solidFill>
                  <a:srgbClr val="002060"/>
                </a:solidFill>
              </a:rPr>
              <a:t>MI: </a:t>
            </a:r>
            <a:r>
              <a:rPr lang="en-GB" sz="1100" i="1" dirty="0" smtClean="0">
                <a:solidFill>
                  <a:srgbClr val="002060"/>
                </a:solidFill>
              </a:rPr>
              <a:t>We use self-assessment tools around adherence to diet, which in turn empowers the person.</a:t>
            </a:r>
          </a:p>
        </p:txBody>
      </p:sp>
      <p:sp>
        <p:nvSpPr>
          <p:cNvPr id="15" name="Rectangle 14"/>
          <p:cNvSpPr/>
          <p:nvPr/>
        </p:nvSpPr>
        <p:spPr>
          <a:xfrm>
            <a:off x="727293" y="4016851"/>
            <a:ext cx="3681351" cy="2661742"/>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GB" sz="1100" b="1" i="1" dirty="0" smtClean="0">
                <a:solidFill>
                  <a:srgbClr val="002060"/>
                </a:solidFill>
              </a:rPr>
              <a:t>Dr Sarah De Biase (SDB): </a:t>
            </a:r>
            <a:r>
              <a:rPr lang="en-GB" sz="1100" i="1" dirty="0" smtClean="0">
                <a:solidFill>
                  <a:srgbClr val="002060"/>
                </a:solidFill>
              </a:rPr>
              <a:t>Using health-checks for over 75 year olds. Frailty nurses are using PRISMA7 for self-reporting. Resources such as these are used alongside discussions with clinicians to measure resilience and ability to cope.</a:t>
            </a:r>
          </a:p>
          <a:p>
            <a:pPr algn="just"/>
            <a:endParaRPr lang="en-GB" sz="1100" b="1" i="1" dirty="0" smtClean="0">
              <a:solidFill>
                <a:srgbClr val="002060"/>
              </a:solidFill>
            </a:endParaRPr>
          </a:p>
          <a:p>
            <a:pPr algn="just"/>
            <a:r>
              <a:rPr lang="en-GB" sz="1100" b="1" i="1" dirty="0" smtClean="0">
                <a:solidFill>
                  <a:srgbClr val="002060"/>
                </a:solidFill>
              </a:rPr>
              <a:t>MV: </a:t>
            </a:r>
            <a:r>
              <a:rPr lang="en-GB" sz="1100" i="1" dirty="0" smtClean="0">
                <a:solidFill>
                  <a:srgbClr val="002060"/>
                </a:solidFill>
              </a:rPr>
              <a:t>There is a blog on the NHS England website. We work with Age UK for a sounding board approach with older people regarding what frailty means. We are starting to embed this into the NHS England narrative regarding routinely identifying frailty. The purpose is to create opportunities for people. We need to sell the benefits of using the tool, similar to the</a:t>
            </a:r>
          </a:p>
        </p:txBody>
      </p:sp>
      <p:sp>
        <p:nvSpPr>
          <p:cNvPr id="16" name="Rectangle 15"/>
          <p:cNvSpPr/>
          <p:nvPr/>
        </p:nvSpPr>
        <p:spPr>
          <a:xfrm>
            <a:off x="840413" y="4110371"/>
            <a:ext cx="3455109" cy="542652"/>
          </a:xfrm>
          <a:prstGeom prst="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rPr>
              <a:t>Question from the Floor: </a:t>
            </a:r>
            <a:r>
              <a:rPr lang="en-GB" sz="1100" dirty="0">
                <a:solidFill>
                  <a:prstClr val="white"/>
                </a:solidFill>
              </a:rPr>
              <a:t>“</a:t>
            </a:r>
            <a:r>
              <a:rPr lang="en-GB" sz="1100" i="1" dirty="0">
                <a:solidFill>
                  <a:prstClr val="white"/>
                </a:solidFill>
              </a:rPr>
              <a:t>How to sell to end users? Language such as #frailty #falls is not popular. Is there a user-friendly chart/pathway for users and families</a:t>
            </a:r>
            <a:r>
              <a:rPr lang="en-GB" sz="1100" dirty="0">
                <a:solidFill>
                  <a:prstClr val="white"/>
                </a:solidFill>
              </a:rPr>
              <a:t>?”</a:t>
            </a:r>
          </a:p>
        </p:txBody>
      </p:sp>
      <p:sp>
        <p:nvSpPr>
          <p:cNvPr id="18" name="Rectangle 17"/>
          <p:cNvSpPr/>
          <p:nvPr/>
        </p:nvSpPr>
        <p:spPr>
          <a:xfrm>
            <a:off x="4615293" y="3201447"/>
            <a:ext cx="3681351" cy="3303647"/>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GB" sz="1100" b="1" i="1" dirty="0" smtClean="0">
                <a:solidFill>
                  <a:srgbClr val="002060"/>
                </a:solidFill>
              </a:rPr>
              <a:t>MV: </a:t>
            </a:r>
            <a:r>
              <a:rPr lang="en-GB" sz="1100" i="1" dirty="0" smtClean="0">
                <a:solidFill>
                  <a:srgbClr val="002060"/>
                </a:solidFill>
              </a:rPr>
              <a:t>No, of course it hasn’t. There is a need to take different approaches, think about what we are commissioning and why. There is a civic duty re value for money in health and social care commissioning and delivery. New models, like RightCare, iron out variation across the country, which is important. We need to maintain an agile, flexible and astute approach to commissioning. Prevention question – partly re commissioning but also responsibilities for provider organisations to engage with the commissioning processes. Creating headroom for large provider organisation places duty on them to reinvest. We need productive dialogue between commissioners and providers: with falls being a good example. It needs to be assertive, evidence based, diligent.</a:t>
            </a:r>
          </a:p>
        </p:txBody>
      </p:sp>
      <p:sp>
        <p:nvSpPr>
          <p:cNvPr id="19" name="Rectangle 18"/>
          <p:cNvSpPr/>
          <p:nvPr/>
        </p:nvSpPr>
        <p:spPr>
          <a:xfrm>
            <a:off x="4728413" y="3411949"/>
            <a:ext cx="3455109" cy="698422"/>
          </a:xfrm>
          <a:prstGeom prst="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rPr>
              <a:t>Question from the floor to Professor Martin Vernon: </a:t>
            </a:r>
            <a:r>
              <a:rPr lang="en-GB" sz="1100" dirty="0">
                <a:solidFill>
                  <a:prstClr val="white"/>
                </a:solidFill>
              </a:rPr>
              <a:t>“</a:t>
            </a:r>
            <a:r>
              <a:rPr lang="en-GB" sz="1100" i="1" dirty="0">
                <a:solidFill>
                  <a:prstClr val="white"/>
                </a:solidFill>
              </a:rPr>
              <a:t>Demand reduction by increasing prevention. PBR/tariff results in challenges getting into prevention. Has commissioning run its course?</a:t>
            </a:r>
            <a:r>
              <a:rPr lang="en-GB" sz="1100" dirty="0">
                <a:solidFill>
                  <a:prstClr val="white"/>
                </a:solidFill>
              </a:rPr>
              <a:t>”</a:t>
            </a:r>
          </a:p>
        </p:txBody>
      </p:sp>
      <p:sp>
        <p:nvSpPr>
          <p:cNvPr id="4" name="TextBox 3"/>
          <p:cNvSpPr txBox="1"/>
          <p:nvPr/>
        </p:nvSpPr>
        <p:spPr>
          <a:xfrm>
            <a:off x="4870913" y="2417400"/>
            <a:ext cx="3556657" cy="707886"/>
          </a:xfrm>
          <a:prstGeom prst="rect">
            <a:avLst/>
          </a:prstGeom>
          <a:noFill/>
        </p:spPr>
        <p:txBody>
          <a:bodyPr wrap="square" rtlCol="0">
            <a:spAutoFit/>
          </a:bodyPr>
          <a:lstStyle/>
          <a:p>
            <a:r>
              <a:rPr lang="en-US" sz="2000" b="1" i="1" dirty="0" smtClean="0">
                <a:solidFill>
                  <a:prstClr val="black"/>
                </a:solidFill>
              </a:rPr>
              <a:t>“..has commissioning 		run it’s course?”</a:t>
            </a:r>
            <a:endParaRPr lang="en-US" sz="2000" b="1" i="1" dirty="0">
              <a:solidFill>
                <a:prstClr val="black"/>
              </a:solidFill>
            </a:endParaRPr>
          </a:p>
        </p:txBody>
      </p:sp>
    </p:spTree>
    <p:extLst>
      <p:ext uri="{BB962C8B-B14F-4D97-AF65-F5344CB8AC3E}">
        <p14:creationId xmlns:p14="http://schemas.microsoft.com/office/powerpoint/2010/main" val="1947131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 name="Rectangle 23"/>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a:solidFill>
                  <a:srgbClr val="002060"/>
                </a:solidFill>
                <a:latin typeface="+mn-lt"/>
              </a:rPr>
              <a:t> </a:t>
            </a:r>
            <a:br>
              <a:rPr lang="en-US" sz="2000" b="1" dirty="0">
                <a:solidFill>
                  <a:srgbClr val="002060"/>
                </a:solidFill>
                <a:latin typeface="+mn-lt"/>
              </a:rPr>
            </a:br>
            <a:r>
              <a:rPr lang="en-US" sz="2000" b="1" dirty="0">
                <a:solidFill>
                  <a:srgbClr val="002060"/>
                </a:solidFill>
                <a:latin typeface="+mn-lt"/>
              </a:rPr>
              <a:t>Section </a:t>
            </a:r>
            <a:r>
              <a:rPr lang="en-US" sz="2000" b="1" dirty="0" smtClean="0">
                <a:solidFill>
                  <a:srgbClr val="002060"/>
                </a:solidFill>
                <a:latin typeface="+mn-lt"/>
              </a:rPr>
              <a:t>Three: 	What took place? </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p:spPr>
        <p:txBody>
          <a:bodyPr wrap="square" rtlCol="0">
            <a:noAutofit/>
          </a:bodyPr>
          <a:lstStyle/>
          <a:p>
            <a:pPr algn="just"/>
            <a:endParaRPr lang="en-GB" sz="1100" dirty="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p:txBody>
      </p:sp>
      <p:sp>
        <p:nvSpPr>
          <p:cNvPr id="3" name="Slide Number Placeholder 2"/>
          <p:cNvSpPr>
            <a:spLocks noGrp="1"/>
          </p:cNvSpPr>
          <p:nvPr>
            <p:ph type="sldNum" sz="quarter" idx="12"/>
          </p:nvPr>
        </p:nvSpPr>
        <p:spPr>
          <a:xfrm>
            <a:off x="6689450" y="6356351"/>
            <a:ext cx="2057400" cy="365125"/>
          </a:xfrm>
        </p:spPr>
        <p:txBody>
          <a:bodyPr/>
          <a:lstStyle/>
          <a:p>
            <a:fld id="{51EBC56D-8F5C-7949-8D1D-24C762F06475}" type="slidenum">
              <a:rPr lang="en-US" smtClean="0">
                <a:solidFill>
                  <a:prstClr val="black">
                    <a:tint val="75000"/>
                  </a:prstClr>
                </a:solidFill>
              </a:rPr>
              <a:pPr/>
              <a:t>19</a:t>
            </a:fld>
            <a:endParaRPr lang="en-US" dirty="0">
              <a:solidFill>
                <a:prstClr val="black">
                  <a:tint val="75000"/>
                </a:prstClr>
              </a:solidFill>
            </a:endParaRPr>
          </a:p>
        </p:txBody>
      </p:sp>
      <p:sp>
        <p:nvSpPr>
          <p:cNvPr id="10" name="Rectangle 9"/>
          <p:cNvSpPr/>
          <p:nvPr/>
        </p:nvSpPr>
        <p:spPr>
          <a:xfrm>
            <a:off x="722962" y="3402166"/>
            <a:ext cx="3455109" cy="589386"/>
          </a:xfrm>
          <a:prstGeom prst="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rPr>
              <a:t>Question from the Floor: </a:t>
            </a:r>
            <a:r>
              <a:rPr lang="en-GB" sz="1100" dirty="0">
                <a:solidFill>
                  <a:prstClr val="white"/>
                </a:solidFill>
              </a:rPr>
              <a:t>“</a:t>
            </a:r>
            <a:r>
              <a:rPr lang="en-GB" sz="1100" i="1" dirty="0">
                <a:solidFill>
                  <a:prstClr val="white"/>
                </a:solidFill>
              </a:rPr>
              <a:t>To what extent are housing providers, planning departments, environment, culture etc. included in this thinking</a:t>
            </a:r>
            <a:r>
              <a:rPr lang="en-GB" sz="1100" dirty="0">
                <a:solidFill>
                  <a:prstClr val="white"/>
                </a:solidFill>
              </a:rPr>
              <a:t>?”</a:t>
            </a:r>
          </a:p>
        </p:txBody>
      </p:sp>
      <p:sp>
        <p:nvSpPr>
          <p:cNvPr id="18" name="Rectangle 17"/>
          <p:cNvSpPr/>
          <p:nvPr/>
        </p:nvSpPr>
        <p:spPr>
          <a:xfrm>
            <a:off x="4614811" y="1248354"/>
            <a:ext cx="3681351" cy="2423972"/>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GB" sz="1100" b="1" i="1" dirty="0" smtClean="0">
                <a:solidFill>
                  <a:srgbClr val="002060"/>
                </a:solidFill>
              </a:rPr>
              <a:t>EC: </a:t>
            </a:r>
            <a:r>
              <a:rPr lang="en-GB" sz="1100" i="1" dirty="0" smtClean="0">
                <a:solidFill>
                  <a:srgbClr val="002060"/>
                </a:solidFill>
              </a:rPr>
              <a:t>Northern Ireland has a legal requirement / top down approach with Age friendly subgroups for our prevention agenda.</a:t>
            </a:r>
          </a:p>
          <a:p>
            <a:pPr algn="just"/>
            <a:endParaRPr lang="en-GB" sz="1100" i="1" dirty="0" smtClean="0">
              <a:solidFill>
                <a:srgbClr val="002060"/>
              </a:solidFill>
            </a:endParaRPr>
          </a:p>
          <a:p>
            <a:pPr algn="just"/>
            <a:r>
              <a:rPr lang="en-GB" sz="1100" b="1" i="1" dirty="0" smtClean="0">
                <a:solidFill>
                  <a:srgbClr val="002060"/>
                </a:solidFill>
              </a:rPr>
              <a:t>MV: </a:t>
            </a:r>
            <a:r>
              <a:rPr lang="en-GB" sz="1100" i="1" dirty="0" smtClean="0">
                <a:solidFill>
                  <a:srgbClr val="002060"/>
                </a:solidFill>
              </a:rPr>
              <a:t>Community is the answer. Public messaging at a local level. Understanding inter-generational relationships. Show potential gains, e.g., Wigan’s clear offer from Public Health to local community, positive engagement.</a:t>
            </a:r>
          </a:p>
        </p:txBody>
      </p:sp>
      <p:sp>
        <p:nvSpPr>
          <p:cNvPr id="19" name="Rectangle 18"/>
          <p:cNvSpPr/>
          <p:nvPr/>
        </p:nvSpPr>
        <p:spPr>
          <a:xfrm>
            <a:off x="4727931" y="1341872"/>
            <a:ext cx="3455109" cy="848893"/>
          </a:xfrm>
          <a:prstGeom prst="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rPr>
              <a:t>Question from the Floor: </a:t>
            </a:r>
            <a:r>
              <a:rPr lang="en-GB" sz="1100" i="1" dirty="0">
                <a:solidFill>
                  <a:prstClr val="white"/>
                </a:solidFill>
              </a:rPr>
              <a:t>“We could be better at listening to older people. We need to empower and skill up volunteers. GPs need more info on community assets. How can we listen, influence and get older residents more involved?</a:t>
            </a:r>
            <a:r>
              <a:rPr lang="en-GB" sz="1100" dirty="0">
                <a:solidFill>
                  <a:prstClr val="white"/>
                </a:solidFill>
              </a:rPr>
              <a:t>”</a:t>
            </a:r>
          </a:p>
        </p:txBody>
      </p:sp>
      <p:sp>
        <p:nvSpPr>
          <p:cNvPr id="20" name="Rectangle 19"/>
          <p:cNvSpPr/>
          <p:nvPr/>
        </p:nvSpPr>
        <p:spPr>
          <a:xfrm>
            <a:off x="609360" y="3308647"/>
            <a:ext cx="3681351" cy="3161600"/>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GB" sz="1100" b="1" i="1" dirty="0" smtClean="0">
                <a:solidFill>
                  <a:srgbClr val="002060"/>
                </a:solidFill>
              </a:rPr>
              <a:t>AP: </a:t>
            </a:r>
            <a:r>
              <a:rPr lang="en-GB" sz="1100" i="1" dirty="0" smtClean="0">
                <a:solidFill>
                  <a:srgbClr val="002060"/>
                </a:solidFill>
              </a:rPr>
              <a:t>Even with funding, it is difficult to change practice. Therefore, there is a need for engagement, negotiating and influencing. Command and control is a last resort. We use dedicated networks to share best practice. However, it depends on the aspirations and motivations of an organisation.</a:t>
            </a:r>
          </a:p>
          <a:p>
            <a:pPr algn="just"/>
            <a:endParaRPr lang="en-GB" sz="1100" i="1" dirty="0">
              <a:solidFill>
                <a:srgbClr val="002060"/>
              </a:solidFill>
            </a:endParaRPr>
          </a:p>
          <a:p>
            <a:pPr algn="just"/>
            <a:r>
              <a:rPr lang="en-GB" sz="1100" i="1" dirty="0" smtClean="0">
                <a:solidFill>
                  <a:srgbClr val="002060"/>
                </a:solidFill>
              </a:rPr>
              <a:t>DH: Agree. E.g., the ‘mastermind’ project, online CBT. GPs are keen to access projects such as these due to KPIs. Attend anywhere model – e.g., Australian virtual clinic for GPs which is a low-cost solution and easy to integrate. GPs can see where patients are requesting to be seen virtually. There is a compelling need for GPs to adopt this. Any low tech, easy to use option should support rather than give more work.</a:t>
            </a:r>
          </a:p>
        </p:txBody>
      </p:sp>
      <p:sp>
        <p:nvSpPr>
          <p:cNvPr id="21" name="Rectangle 20"/>
          <p:cNvSpPr/>
          <p:nvPr/>
        </p:nvSpPr>
        <p:spPr>
          <a:xfrm>
            <a:off x="722480" y="3402166"/>
            <a:ext cx="3455109" cy="464999"/>
          </a:xfrm>
          <a:prstGeom prst="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rPr>
              <a:t>Question from the Floor: </a:t>
            </a:r>
            <a:r>
              <a:rPr lang="en-GB" sz="1100" dirty="0">
                <a:solidFill>
                  <a:prstClr val="white"/>
                </a:solidFill>
              </a:rPr>
              <a:t>“</a:t>
            </a:r>
            <a:r>
              <a:rPr lang="en-GB" sz="1100" i="1" dirty="0">
                <a:solidFill>
                  <a:prstClr val="white"/>
                </a:solidFill>
              </a:rPr>
              <a:t>Process for sharing at pace and scale - Is there an ideal model</a:t>
            </a:r>
            <a:r>
              <a:rPr lang="en-GB" sz="1100" dirty="0">
                <a:solidFill>
                  <a:prstClr val="white"/>
                </a:solidFill>
              </a:rPr>
              <a:t>?”</a:t>
            </a:r>
          </a:p>
        </p:txBody>
      </p:sp>
      <p:pic>
        <p:nvPicPr>
          <p:cNvPr id="27" name="Picture 2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075" y="1235847"/>
            <a:ext cx="3688827" cy="1948414"/>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075811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Rectangle 9"/>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a:bodyPr>
          <a:lstStyle/>
          <a:p>
            <a:r>
              <a:rPr lang="en-US" sz="2000" b="1" dirty="0" smtClean="0">
                <a:solidFill>
                  <a:srgbClr val="002060"/>
                </a:solidFill>
                <a:latin typeface="+mn-lt"/>
              </a:rPr>
              <a:t>Contents and Acknowledgements </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4" y="1169043"/>
            <a:ext cx="6799725" cy="2971157"/>
          </a:xfrm>
          <a:prstGeom prst="rect">
            <a:avLst/>
          </a:prstGeom>
          <a:noFill/>
          <a:ln>
            <a:noFill/>
          </a:ln>
        </p:spPr>
        <p:txBody>
          <a:bodyPr wrap="square" rtlCol="0">
            <a:noAutofit/>
          </a:bodyPr>
          <a:lstStyle/>
          <a:p>
            <a:pPr marL="228600" indent="-228600">
              <a:buFontTx/>
              <a:buAutoNum type="arabicPeriod"/>
            </a:pPr>
            <a:r>
              <a:rPr lang="en-US" sz="1400" dirty="0" smtClean="0">
                <a:solidFill>
                  <a:prstClr val="black"/>
                </a:solidFill>
              </a:rPr>
              <a:t>Titles						Page 1</a:t>
            </a:r>
          </a:p>
          <a:p>
            <a:pPr marL="228600" indent="-228600">
              <a:buFontTx/>
              <a:buAutoNum type="arabicPeriod"/>
            </a:pPr>
            <a:r>
              <a:rPr lang="en-US" sz="1400" dirty="0" smtClean="0">
                <a:solidFill>
                  <a:prstClr val="black"/>
                </a:solidFill>
              </a:rPr>
              <a:t>Contents and Acknowledgements				Page 2</a:t>
            </a:r>
          </a:p>
          <a:p>
            <a:pPr marL="228600" indent="-228600">
              <a:buFontTx/>
              <a:buAutoNum type="arabicPeriod"/>
            </a:pPr>
            <a:r>
              <a:rPr lang="en-US" sz="1400" dirty="0" smtClean="0">
                <a:solidFill>
                  <a:prstClr val="black"/>
                </a:solidFill>
              </a:rPr>
              <a:t>Foreword: Professor Martin Vernon, NHS England		Page 3</a:t>
            </a:r>
          </a:p>
          <a:p>
            <a:pPr marL="228600" indent="-228600">
              <a:buFontTx/>
              <a:buAutoNum type="arabicPeriod"/>
            </a:pPr>
            <a:r>
              <a:rPr lang="en-US" sz="1400" dirty="0" smtClean="0">
                <a:solidFill>
                  <a:prstClr val="black"/>
                </a:solidFill>
              </a:rPr>
              <a:t>Foreword: Dr Hakim Yadi, OBE, The NHSA			Page 5</a:t>
            </a:r>
          </a:p>
          <a:p>
            <a:pPr marL="228600" indent="-228600">
              <a:buFontTx/>
              <a:buAutoNum type="arabicPeriod"/>
            </a:pPr>
            <a:r>
              <a:rPr lang="en-US" sz="1400" dirty="0" smtClean="0">
                <a:solidFill>
                  <a:prstClr val="black"/>
                </a:solidFill>
              </a:rPr>
              <a:t>Foreword: Richard Stubbs, Yorkshire and Humber AHSN		Page 6</a:t>
            </a:r>
          </a:p>
          <a:p>
            <a:pPr marL="228600" indent="-228600">
              <a:buFontTx/>
              <a:buAutoNum type="arabicPeriod"/>
            </a:pPr>
            <a:r>
              <a:rPr lang="en-US" sz="1400" dirty="0" smtClean="0">
                <a:solidFill>
                  <a:prstClr val="black"/>
                </a:solidFill>
              </a:rPr>
              <a:t>Section One: Setting the Scene				Page 8</a:t>
            </a:r>
          </a:p>
          <a:p>
            <a:pPr marL="228600" indent="-228600">
              <a:buFontTx/>
              <a:buAutoNum type="arabicPeriod"/>
            </a:pPr>
            <a:r>
              <a:rPr lang="en-US" sz="1400" dirty="0" smtClean="0">
                <a:solidFill>
                  <a:prstClr val="black"/>
                </a:solidFill>
              </a:rPr>
              <a:t>Photograph: AHA North Operations Executive			Page 10</a:t>
            </a:r>
          </a:p>
          <a:p>
            <a:pPr marL="228600" indent="-228600">
              <a:buFontTx/>
              <a:buAutoNum type="arabicPeriod"/>
            </a:pPr>
            <a:r>
              <a:rPr lang="en-US" sz="1400" dirty="0" smtClean="0">
                <a:solidFill>
                  <a:prstClr val="black"/>
                </a:solidFill>
              </a:rPr>
              <a:t>Section Two: Who Attended				Page 11</a:t>
            </a:r>
          </a:p>
          <a:p>
            <a:pPr marL="228600" indent="-228600">
              <a:buFontTx/>
              <a:buAutoNum type="arabicPeriod"/>
            </a:pPr>
            <a:r>
              <a:rPr lang="en-US" sz="1400" dirty="0" smtClean="0">
                <a:solidFill>
                  <a:prstClr val="black"/>
                </a:solidFill>
              </a:rPr>
              <a:t>Photograph: Symposium Chair and Selection of Speakers		Page 12</a:t>
            </a:r>
          </a:p>
          <a:p>
            <a:pPr marL="228600" indent="-228600">
              <a:buFontTx/>
              <a:buAutoNum type="arabicPeriod"/>
            </a:pPr>
            <a:r>
              <a:rPr lang="en-US" sz="1400" dirty="0" smtClean="0">
                <a:solidFill>
                  <a:prstClr val="black"/>
                </a:solidFill>
              </a:rPr>
              <a:t>Infographic: Ideas Cloud				Page 13</a:t>
            </a:r>
          </a:p>
          <a:p>
            <a:pPr marL="228600" indent="-228600">
              <a:buFontTx/>
              <a:buAutoNum type="arabicPeriod"/>
            </a:pPr>
            <a:r>
              <a:rPr lang="en-US" sz="1400" dirty="0" smtClean="0">
                <a:solidFill>
                  <a:prstClr val="black"/>
                </a:solidFill>
              </a:rPr>
              <a:t>Section Three: What Took Place				Page 14</a:t>
            </a:r>
          </a:p>
          <a:p>
            <a:pPr marL="228600" indent="-228600">
              <a:buFontTx/>
              <a:buAutoNum type="arabicPeriod"/>
            </a:pPr>
            <a:r>
              <a:rPr lang="en-US" sz="1400" dirty="0" smtClean="0">
                <a:solidFill>
                  <a:prstClr val="black"/>
                </a:solidFill>
              </a:rPr>
              <a:t>Section Four: Conclusions and Next Steps			Page 25</a:t>
            </a:r>
          </a:p>
          <a:p>
            <a:pPr marL="228600" indent="-228600">
              <a:buFontTx/>
              <a:buAutoNum type="arabicPeriod"/>
            </a:pPr>
            <a:r>
              <a:rPr lang="en-US" sz="1400" dirty="0" smtClean="0">
                <a:solidFill>
                  <a:prstClr val="black"/>
                </a:solidFill>
              </a:rPr>
              <a:t>Appendix A: Dashboard: Roundtable Feedback by Theme		Page 27</a:t>
            </a:r>
          </a:p>
          <a:p>
            <a:pPr marL="228600" indent="-228600">
              <a:buFontTx/>
              <a:buAutoNum type="arabicPeriod"/>
            </a:pPr>
            <a:endParaRPr lang="en-US" sz="1100" dirty="0">
              <a:solidFill>
                <a:prstClr val="black"/>
              </a:solidFill>
            </a:endParaRPr>
          </a:p>
        </p:txBody>
      </p:sp>
      <p:sp>
        <p:nvSpPr>
          <p:cNvPr id="9" name="Slide Number Placeholder 8"/>
          <p:cNvSpPr>
            <a:spLocks noGrp="1"/>
          </p:cNvSpPr>
          <p:nvPr>
            <p:ph type="sldNum" sz="quarter" idx="12"/>
          </p:nvPr>
        </p:nvSpPr>
        <p:spPr/>
        <p:txBody>
          <a:bodyPr/>
          <a:lstStyle/>
          <a:p>
            <a:fld id="{51EBC56D-8F5C-7949-8D1D-24C762F06475}" type="slidenum">
              <a:rPr lang="en-US" smtClean="0">
                <a:solidFill>
                  <a:prstClr val="black">
                    <a:tint val="75000"/>
                  </a:prstClr>
                </a:solidFill>
              </a:rPr>
              <a:pPr/>
              <a:t>2</a:t>
            </a:fld>
            <a:endParaRPr lang="en-US" dirty="0">
              <a:solidFill>
                <a:prstClr val="black">
                  <a:tint val="75000"/>
                </a:prstClr>
              </a:solidFill>
            </a:endParaRPr>
          </a:p>
        </p:txBody>
      </p:sp>
      <p:sp>
        <p:nvSpPr>
          <p:cNvPr id="8" name="TextBox 7"/>
          <p:cNvSpPr txBox="1"/>
          <p:nvPr/>
        </p:nvSpPr>
        <p:spPr>
          <a:xfrm>
            <a:off x="769474" y="4521843"/>
            <a:ext cx="6799725" cy="2971157"/>
          </a:xfrm>
          <a:prstGeom prst="rect">
            <a:avLst/>
          </a:prstGeom>
          <a:noFill/>
          <a:ln>
            <a:noFill/>
          </a:ln>
        </p:spPr>
        <p:txBody>
          <a:bodyPr wrap="square" rtlCol="0">
            <a:noAutofit/>
          </a:bodyPr>
          <a:lstStyle/>
          <a:p>
            <a:r>
              <a:rPr lang="en-US" sz="1400" dirty="0" smtClean="0">
                <a:solidFill>
                  <a:prstClr val="black"/>
                </a:solidFill>
              </a:rPr>
              <a:t>Acknowledgements: The Author wishes to extend her grateful thanks and appreciation to colleagues on the AHA North Operations Executive for their input to and feedback throughout the process of writing this report.</a:t>
            </a:r>
          </a:p>
          <a:p>
            <a:r>
              <a:rPr lang="en-US" sz="1400" dirty="0" smtClean="0">
                <a:solidFill>
                  <a:prstClr val="black"/>
                </a:solidFill>
              </a:rPr>
              <a:t>Similarly, particular thanks to Shirley Hannan (the NHSA) and Tom Lindley (TRL Healthcare Innovation) for their ideas on how to bring the report to life, visually, and to her CEO, Dr Hakim Yadi, for dedicating NHSA resource to support this crucial programme of work.</a:t>
            </a:r>
            <a:endParaRPr lang="en-US" sz="1100" dirty="0">
              <a:solidFill>
                <a:prstClr val="black"/>
              </a:solidFill>
            </a:endParaRPr>
          </a:p>
          <a:p>
            <a:r>
              <a:rPr lang="en-US" sz="1400" dirty="0" smtClean="0">
                <a:solidFill>
                  <a:prstClr val="black"/>
                </a:solidFill>
              </a:rPr>
              <a:t>Finally, very special thanks to all those who gave up their time to attend the Symposium and for your energy and ideas that you brought with you. </a:t>
            </a:r>
          </a:p>
          <a:p>
            <a:r>
              <a:rPr lang="en-US" sz="1400" dirty="0" smtClean="0">
                <a:solidFill>
                  <a:prstClr val="black"/>
                </a:solidFill>
              </a:rPr>
              <a:t>Nicola Wilson, July 2017</a:t>
            </a:r>
          </a:p>
        </p:txBody>
      </p:sp>
    </p:spTree>
    <p:extLst>
      <p:ext uri="{BB962C8B-B14F-4D97-AF65-F5344CB8AC3E}">
        <p14:creationId xmlns:p14="http://schemas.microsoft.com/office/powerpoint/2010/main" val="1577534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Rectangle 17"/>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Section Three: 	What took place? </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p:spPr>
        <p:txBody>
          <a:bodyPr wrap="square" rtlCol="0">
            <a:noAutofit/>
          </a:bodyPr>
          <a:lstStyle/>
          <a:p>
            <a:pPr algn="just"/>
            <a:r>
              <a:rPr lang="en-GB" sz="1200" b="1" dirty="0">
                <a:solidFill>
                  <a:prstClr val="black"/>
                </a:solidFill>
              </a:rPr>
              <a:t>Northern AHA Exemplar Practice, North West </a:t>
            </a:r>
            <a:r>
              <a:rPr lang="en-GB" sz="1200" b="1" dirty="0" smtClean="0">
                <a:solidFill>
                  <a:prstClr val="black"/>
                </a:solidFill>
              </a:rPr>
              <a:t>Coast</a:t>
            </a:r>
          </a:p>
          <a:p>
            <a:pPr algn="just"/>
            <a:r>
              <a:rPr lang="en-GB" sz="1100" b="1" dirty="0" smtClean="0">
                <a:solidFill>
                  <a:prstClr val="black"/>
                </a:solidFill>
              </a:rPr>
              <a:t>Sumaiya </a:t>
            </a:r>
            <a:r>
              <a:rPr lang="en-GB" sz="1100" b="1" dirty="0">
                <a:solidFill>
                  <a:prstClr val="black"/>
                </a:solidFill>
              </a:rPr>
              <a:t>Sufi and Yvonne </a:t>
            </a:r>
            <a:r>
              <a:rPr lang="en-GB" sz="1100" b="1" dirty="0" smtClean="0">
                <a:solidFill>
                  <a:prstClr val="black"/>
                </a:solidFill>
              </a:rPr>
              <a:t>Skellern-Foster</a:t>
            </a:r>
          </a:p>
          <a:p>
            <a:pPr algn="just"/>
            <a:endParaRPr lang="en-GB" sz="1100" b="1" dirty="0">
              <a:solidFill>
                <a:prstClr val="black"/>
              </a:solidFill>
            </a:endParaRPr>
          </a:p>
          <a:p>
            <a:pPr algn="just"/>
            <a:r>
              <a:rPr lang="en-GB" sz="1100" dirty="0">
                <a:solidFill>
                  <a:prstClr val="black"/>
                </a:solidFill>
              </a:rPr>
              <a:t>Sumaiya is a quality improvement and safety specialist for residential settings. She manages a team of contract monitoring officers and quality improvement coordinators who work with providers to ensure they meet contractual obligations and provide safe, quality care. As well as working individually with providers, Sumaiya is responsible for developing good practice guidance, tools and processes that support quality improvement in residential settings. Falls are a consistent concern for residential providers and STEADY On! Provides an opportunity for staff, residents, family and friends to address the issue in a simple and practical way.  </a:t>
            </a:r>
            <a:endParaRPr lang="en-GB" sz="1100" dirty="0" smtClean="0">
              <a:solidFill>
                <a:prstClr val="black"/>
              </a:solidFill>
            </a:endParaRPr>
          </a:p>
          <a:p>
            <a:pPr algn="just"/>
            <a:endParaRPr lang="en-GB" sz="1100" dirty="0">
              <a:solidFill>
                <a:prstClr val="black"/>
              </a:solidFill>
            </a:endParaRPr>
          </a:p>
          <a:p>
            <a:pPr algn="just"/>
            <a:r>
              <a:rPr lang="en-GB" sz="1100" dirty="0">
                <a:solidFill>
                  <a:prstClr val="black"/>
                </a:solidFill>
              </a:rPr>
              <a:t>As FALLS Team Partnership Lead at East Lancashire Teaching Hospitals NHS Trust, Yvonne is an accident prevention practitioner both in Children’s’ and Older Peoples’ Falls prevention. For the last 17 years, she has been a key member of two multi-award winning innovative prevention services. She currently leads the East Lancashire STEADY Team</a:t>
            </a:r>
            <a:r>
              <a:rPr lang="en-GB" sz="1100" dirty="0" smtClean="0">
                <a:solidFill>
                  <a:prstClr val="black"/>
                </a:solidFill>
              </a:rPr>
              <a:t>.</a:t>
            </a:r>
          </a:p>
          <a:p>
            <a:endParaRPr lang="en-GB" sz="1100" dirty="0">
              <a:solidFill>
                <a:prstClr val="black"/>
              </a:solidFill>
            </a:endParaRPr>
          </a:p>
          <a:p>
            <a:r>
              <a:rPr lang="en-GB" sz="1200" b="1" dirty="0">
                <a:solidFill>
                  <a:prstClr val="black"/>
                </a:solidFill>
              </a:rPr>
              <a:t>Northern AHA Exemplar Practice, Greater </a:t>
            </a:r>
            <a:r>
              <a:rPr lang="en-GB" sz="1200" b="1" dirty="0" smtClean="0">
                <a:solidFill>
                  <a:prstClr val="black"/>
                </a:solidFill>
              </a:rPr>
              <a:t>Manchester</a:t>
            </a:r>
          </a:p>
          <a:p>
            <a:r>
              <a:rPr lang="en-GB" sz="1100" b="1" dirty="0" smtClean="0">
                <a:solidFill>
                  <a:prstClr val="black"/>
                </a:solidFill>
              </a:rPr>
              <a:t>Paul </a:t>
            </a:r>
            <a:r>
              <a:rPr lang="en-GB" sz="1100" b="1" dirty="0">
                <a:solidFill>
                  <a:prstClr val="black"/>
                </a:solidFill>
              </a:rPr>
              <a:t>McGarry and Professor Chris Todd </a:t>
            </a:r>
            <a:endParaRPr lang="en-GB" sz="1100" b="1" dirty="0" smtClean="0">
              <a:solidFill>
                <a:prstClr val="black"/>
              </a:solidFill>
            </a:endParaRPr>
          </a:p>
          <a:p>
            <a:endParaRPr lang="en-GB" sz="1100" b="1" dirty="0" smtClean="0">
              <a:solidFill>
                <a:prstClr val="black"/>
              </a:solidFill>
            </a:endParaRPr>
          </a:p>
          <a:p>
            <a:pPr algn="just"/>
            <a:r>
              <a:rPr lang="en-GB" sz="1100" dirty="0">
                <a:solidFill>
                  <a:prstClr val="black"/>
                </a:solidFill>
              </a:rPr>
              <a:t>Paul has led Manchester’s multi-agency urban ageing partnership, now known as Age</a:t>
            </a:r>
            <a:r>
              <a:rPr lang="en-GB" sz="1100" dirty="0" smtClean="0">
                <a:solidFill>
                  <a:prstClr val="black"/>
                </a:solidFill>
              </a:rPr>
              <a:t>-</a:t>
            </a:r>
            <a:r>
              <a:rPr lang="en-GB" sz="1100" dirty="0">
                <a:solidFill>
                  <a:prstClr val="black"/>
                </a:solidFill>
              </a:rPr>
              <a:t>F</a:t>
            </a:r>
            <a:r>
              <a:rPr lang="en-GB" sz="1100" dirty="0" smtClean="0">
                <a:solidFill>
                  <a:prstClr val="black"/>
                </a:solidFill>
              </a:rPr>
              <a:t>riendly </a:t>
            </a:r>
            <a:r>
              <a:rPr lang="en-GB" sz="1100" dirty="0">
                <a:solidFill>
                  <a:prstClr val="black"/>
                </a:solidFill>
              </a:rPr>
              <a:t>Manchester, since 2003. The partnership works across public, private and community sectors, and with residents, to improve the quality of life of Mancunians in mid and later life. In 2017, Paul was appointed as the Head of the Greater Manchester Ageing Hub, which he worked with partners to set up over the previous twelve months. </a:t>
            </a:r>
            <a:endParaRPr lang="en-GB" sz="1100" b="1" dirty="0" smtClean="0">
              <a:solidFill>
                <a:prstClr val="black"/>
              </a:solidFill>
            </a:endParaRPr>
          </a:p>
          <a:p>
            <a:pPr algn="just"/>
            <a:r>
              <a:rPr lang="en-GB" sz="1100" b="1" dirty="0" smtClean="0">
                <a:solidFill>
                  <a:prstClr val="black"/>
                </a:solidFill>
              </a:rPr>
              <a:t> </a:t>
            </a:r>
            <a:endParaRPr lang="en-GB" sz="1100" dirty="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pPr algn="just"/>
            <a:r>
              <a:rPr lang="en-GB" sz="1100" dirty="0" smtClean="0">
                <a:solidFill>
                  <a:prstClr val="black"/>
                </a:solidFill>
              </a:rPr>
              <a:t>The Greater Manchester Ageing Hub has an ambition for Greater Manchester to be the first age-friendly city region in the UK, to be a global centre of excellence for ageing, and to increase economic participation among the over-50s. Strong partnerships in Greater Manchester will be pivotal to realising these ambitions, including close working with the Mayoral team and nationally with the Centre for Ageing Better (CfAB).</a:t>
            </a:r>
          </a:p>
          <a:p>
            <a:pPr algn="just"/>
            <a:endParaRPr lang="en-GB" sz="1100" dirty="0" smtClean="0">
              <a:solidFill>
                <a:prstClr val="black"/>
              </a:solidFill>
            </a:endParaRPr>
          </a:p>
          <a:p>
            <a:pPr algn="just"/>
            <a:r>
              <a:rPr lang="en-GB" sz="1100" dirty="0" smtClean="0">
                <a:solidFill>
                  <a:prstClr val="black"/>
                </a:solidFill>
              </a:rPr>
              <a:t>Chris is Professor of Primary Care and Community Health, School of Health Sciences, University of Manchester. He leads the Healthy Ageing Research Group with a major theme of falls prevention and activity promotion amongst older people, including the use of technologies in support of interventions. He leads the pan-European ProFouND falls prevention network and is a member of the leadership group of the EIP-AHA Action Group 2 on falls prevention. He works with the Greater Manchester Ageing Hub providing expertise on evidence based interventions to achieve the Hub’s strategic goals in the areas of activity promotion and falls prevention.  </a:t>
            </a:r>
          </a:p>
          <a:p>
            <a:pPr algn="just"/>
            <a:endParaRPr lang="en-GB" sz="1100" dirty="0">
              <a:solidFill>
                <a:prstClr val="black"/>
              </a:solidFill>
            </a:endParaRPr>
          </a:p>
          <a:p>
            <a:pPr algn="just"/>
            <a:r>
              <a:rPr lang="en-GB" sz="1100" b="1" dirty="0">
                <a:solidFill>
                  <a:prstClr val="black"/>
                </a:solidFill>
              </a:rPr>
              <a:t>North West Coast and Greater Manchester Exemplar Practice Q&amp;A: Chaired by Nicki Wilson </a:t>
            </a:r>
            <a:endParaRPr lang="en-GB" sz="1100" b="1" dirty="0" smtClean="0">
              <a:solidFill>
                <a:prstClr val="black"/>
              </a:solidFill>
            </a:endParaRPr>
          </a:p>
          <a:p>
            <a:pPr algn="just"/>
            <a:endParaRPr lang="en-GB" sz="1100" b="1" dirty="0">
              <a:solidFill>
                <a:prstClr val="black"/>
              </a:solidFill>
            </a:endParaRPr>
          </a:p>
          <a:p>
            <a:pPr algn="just"/>
            <a:r>
              <a:rPr lang="en-GB" sz="1100" dirty="0">
                <a:solidFill>
                  <a:prstClr val="black"/>
                </a:solidFill>
              </a:rPr>
              <a:t>Nicki is the Operations Manager at the NHSA and served as the Q&amp;A Chair. She invited all speakers from the previous two sessions back to the stage, and questions were taken from the audience. Answers below are summarised and not verbatim.</a:t>
            </a: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p:txBody>
      </p: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20</a:t>
            </a:fld>
            <a:endParaRPr lang="en-US" dirty="0">
              <a:solidFill>
                <a:prstClr val="black">
                  <a:tint val="75000"/>
                </a:prstClr>
              </a:solidFill>
            </a:endParaRPr>
          </a:p>
        </p:txBody>
      </p:sp>
      <p:cxnSp>
        <p:nvCxnSpPr>
          <p:cNvPr id="10" name="Straight Connector 9"/>
          <p:cNvCxnSpPr/>
          <p:nvPr/>
        </p:nvCxnSpPr>
        <p:spPr>
          <a:xfrm>
            <a:off x="711600" y="1664145"/>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04868" y="4953284"/>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1600" y="5337178"/>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744075" y="5767344"/>
            <a:ext cx="3681351" cy="922824"/>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n-GB" sz="1100" i="1" dirty="0" smtClean="0">
              <a:solidFill>
                <a:srgbClr val="002060"/>
              </a:solidFill>
            </a:endParaRPr>
          </a:p>
        </p:txBody>
      </p:sp>
      <p:sp>
        <p:nvSpPr>
          <p:cNvPr id="17" name="Rectangle 16"/>
          <p:cNvSpPr/>
          <p:nvPr/>
        </p:nvSpPr>
        <p:spPr>
          <a:xfrm>
            <a:off x="4857195" y="5860863"/>
            <a:ext cx="3455109" cy="743576"/>
          </a:xfrm>
          <a:prstGeom prst="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smtClean="0">
                <a:solidFill>
                  <a:prstClr val="white"/>
                </a:solidFill>
              </a:rPr>
              <a:t>Comment </a:t>
            </a:r>
            <a:r>
              <a:rPr lang="en-GB" sz="1100" b="1" dirty="0">
                <a:solidFill>
                  <a:prstClr val="white"/>
                </a:solidFill>
              </a:rPr>
              <a:t>from the </a:t>
            </a:r>
            <a:r>
              <a:rPr lang="en-GB" sz="1100" b="1" dirty="0" smtClean="0">
                <a:solidFill>
                  <a:prstClr val="white"/>
                </a:solidFill>
              </a:rPr>
              <a:t>Floor: </a:t>
            </a:r>
            <a:r>
              <a:rPr lang="en-GB" sz="1100" dirty="0" smtClean="0">
                <a:solidFill>
                  <a:prstClr val="white"/>
                </a:solidFill>
              </a:rPr>
              <a:t>“</a:t>
            </a:r>
            <a:r>
              <a:rPr lang="en-GB" sz="1100" dirty="0">
                <a:solidFill>
                  <a:prstClr val="white"/>
                </a:solidFill>
              </a:rPr>
              <a:t>Comment from the Floor: </a:t>
            </a:r>
            <a:r>
              <a:rPr lang="en-GB" sz="1100" i="1" dirty="0">
                <a:solidFill>
                  <a:prstClr val="white"/>
                </a:solidFill>
              </a:rPr>
              <a:t>“STEADY On project can be used </a:t>
            </a:r>
            <a:r>
              <a:rPr lang="en-GB" sz="1100" i="1" dirty="0" smtClean="0">
                <a:solidFill>
                  <a:prstClr val="white"/>
                </a:solidFill>
              </a:rPr>
              <a:t>in </a:t>
            </a:r>
            <a:r>
              <a:rPr lang="en-GB" sz="1100" i="1" dirty="0">
                <a:solidFill>
                  <a:prstClr val="white"/>
                </a:solidFill>
              </a:rPr>
              <a:t>non-</a:t>
            </a:r>
            <a:r>
              <a:rPr lang="en-GB" sz="1100" i="1" dirty="0" smtClean="0">
                <a:solidFill>
                  <a:prstClr val="white"/>
                </a:solidFill>
              </a:rPr>
              <a:t>clinical settings e.g</a:t>
            </a:r>
            <a:r>
              <a:rPr lang="en-GB" sz="1100" i="1" dirty="0">
                <a:solidFill>
                  <a:prstClr val="white"/>
                </a:solidFill>
              </a:rPr>
              <a:t>., Fire and Rescue Service, but needs clinical backing and networks.”</a:t>
            </a:r>
            <a:r>
              <a:rPr lang="en-GB" sz="1100" dirty="0">
                <a:solidFill>
                  <a:prstClr val="white"/>
                </a:solidFill>
              </a:rPr>
              <a:t> </a:t>
            </a:r>
          </a:p>
        </p:txBody>
      </p:sp>
    </p:spTree>
    <p:extLst>
      <p:ext uri="{BB962C8B-B14F-4D97-AF65-F5344CB8AC3E}">
        <p14:creationId xmlns:p14="http://schemas.microsoft.com/office/powerpoint/2010/main" val="146097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 name="Rectangle 19"/>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Section Three: 	What took place? </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a:effectLst>
            <a:outerShdw blurRad="50800" dist="76200" dir="2700000" algn="tl" rotWithShape="0">
              <a:prstClr val="black">
                <a:alpha val="40000"/>
              </a:prstClr>
            </a:outerShdw>
          </a:effectLst>
        </p:spPr>
        <p:txBody>
          <a:bodyPr wrap="square" rtlCol="0">
            <a:noAutofit/>
          </a:bodyPr>
          <a:lstStyle/>
          <a:p>
            <a:pPr algn="just"/>
            <a:endParaRPr lang="en-GB" sz="1100" dirty="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r>
              <a:rPr lang="en-GB" sz="1200" b="1" dirty="0" smtClean="0">
                <a:solidFill>
                  <a:prstClr val="black"/>
                </a:solidFill>
              </a:rPr>
              <a:t>Action </a:t>
            </a:r>
            <a:r>
              <a:rPr lang="en-GB" sz="1200" b="1" dirty="0">
                <a:solidFill>
                  <a:prstClr val="black"/>
                </a:solidFill>
              </a:rPr>
              <a:t>Planning for a Trans-Regional Programme of Collaboration in AHA </a:t>
            </a:r>
            <a:endParaRPr lang="en-GB" sz="1200" b="1" dirty="0" smtClean="0">
              <a:solidFill>
                <a:prstClr val="black"/>
              </a:solidFill>
            </a:endParaRPr>
          </a:p>
          <a:p>
            <a:pPr algn="just"/>
            <a:endParaRPr lang="en-GB" sz="1200" b="1" dirty="0">
              <a:solidFill>
                <a:prstClr val="black"/>
              </a:solidFill>
            </a:endParaRPr>
          </a:p>
          <a:p>
            <a:r>
              <a:rPr lang="en-GB" sz="1200" dirty="0">
                <a:solidFill>
                  <a:prstClr val="black"/>
                </a:solidFill>
              </a:rPr>
              <a:t>Introduced by Richard Stubbs, attendees were invited to participate in roundtable discussions, led by speakers acting as facilitators. Discussion focused on four topics, with specific questions being asked. The findings were gathered in real time and built upon within the next session. The topics were as follows; </a:t>
            </a:r>
            <a:r>
              <a:rPr lang="en-GB" sz="1200" b="1" dirty="0">
                <a:solidFill>
                  <a:prstClr val="black"/>
                </a:solidFill>
              </a:rPr>
              <a:t>Falls Prevention, eFrailty, Musculoskeletal (MSK) and Cross-Sectoral, Trans-Regional Collaboration</a:t>
            </a:r>
            <a:r>
              <a:rPr lang="en-GB" sz="1200" dirty="0" smtClean="0">
                <a:solidFill>
                  <a:prstClr val="black"/>
                </a:solidFill>
              </a:rPr>
              <a:t>.</a:t>
            </a:r>
          </a:p>
          <a:p>
            <a:endParaRPr lang="en-GB" sz="1200" dirty="0">
              <a:solidFill>
                <a:prstClr val="black"/>
              </a:solidFill>
            </a:endParaRPr>
          </a:p>
          <a:p>
            <a:r>
              <a:rPr lang="en-GB" sz="1200" dirty="0">
                <a:solidFill>
                  <a:prstClr val="black"/>
                </a:solidFill>
              </a:rPr>
              <a:t>Each Topic was supported by stats, challenges and opportunities, which the Topic Facilitators shared with their </a:t>
            </a:r>
            <a:r>
              <a:rPr lang="en-GB" sz="1200" dirty="0" smtClean="0">
                <a:solidFill>
                  <a:prstClr val="black"/>
                </a:solidFill>
              </a:rPr>
              <a:t>groups. Each </a:t>
            </a:r>
            <a:r>
              <a:rPr lang="en-GB" sz="1200" dirty="0">
                <a:solidFill>
                  <a:prstClr val="black"/>
                </a:solidFill>
              </a:rPr>
              <a:t>Working Group considered the following three sub-domains, in relation to their topic, within their discussion; best practice, barriers and opportunities available for immediate ‘join-up’ in other sub-regions of the </a:t>
            </a:r>
            <a:r>
              <a:rPr lang="en-GB" sz="1200" dirty="0" smtClean="0">
                <a:solidFill>
                  <a:prstClr val="black"/>
                </a:solidFill>
              </a:rPr>
              <a:t>North. Throughout </a:t>
            </a:r>
            <a:r>
              <a:rPr lang="en-GB" sz="1200" dirty="0">
                <a:solidFill>
                  <a:prstClr val="black"/>
                </a:solidFill>
              </a:rPr>
              <a:t>the session, ‘runners’ gathered ideas from tables and took them to Dr Hakim Yadi, in preparation for the next Plenary </a:t>
            </a:r>
            <a:r>
              <a:rPr lang="en-GB" sz="1200" dirty="0" smtClean="0">
                <a:solidFill>
                  <a:prstClr val="black"/>
                </a:solidFill>
              </a:rPr>
              <a:t>session.</a:t>
            </a:r>
          </a:p>
          <a:p>
            <a:endParaRPr lang="en-GB" sz="1200" dirty="0">
              <a:solidFill>
                <a:prstClr val="black"/>
              </a:solidFill>
            </a:endParaRPr>
          </a:p>
          <a:p>
            <a:r>
              <a:rPr lang="en-GB" sz="1200" dirty="0" smtClean="0">
                <a:solidFill>
                  <a:prstClr val="black"/>
                </a:solidFill>
              </a:rPr>
              <a:t>In </a:t>
            </a:r>
            <a:r>
              <a:rPr lang="en-GB" sz="1200" dirty="0">
                <a:solidFill>
                  <a:prstClr val="black"/>
                </a:solidFill>
              </a:rPr>
              <a:t>addition to the set topics under discussion, an ‘Ideas Cloud’ area was available for drop in, to capture valuable contributions out-with the formal arena of discussion. </a:t>
            </a:r>
          </a:p>
          <a:p>
            <a:pPr algn="just"/>
            <a:endParaRPr lang="en-GB" sz="1200" dirty="0">
              <a:solidFill>
                <a:prstClr val="black"/>
              </a:solidFill>
            </a:endParaRPr>
          </a:p>
          <a:p>
            <a:pPr algn="just"/>
            <a:endParaRPr lang="en-GB" sz="1100" dirty="0" smtClean="0">
              <a:solidFill>
                <a:prstClr val="black"/>
              </a:solidFill>
            </a:endParaRPr>
          </a:p>
        </p:txBody>
      </p: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21</a:t>
            </a:fld>
            <a:endParaRPr lang="en-US" dirty="0">
              <a:solidFill>
                <a:prstClr val="black">
                  <a:tint val="75000"/>
                </a:prstClr>
              </a:solidFill>
            </a:endParaRPr>
          </a:p>
        </p:txBody>
      </p:sp>
      <p:cxnSp>
        <p:nvCxnSpPr>
          <p:cNvPr id="11" name="Straight Connector 10"/>
          <p:cNvCxnSpPr/>
          <p:nvPr/>
        </p:nvCxnSpPr>
        <p:spPr>
          <a:xfrm>
            <a:off x="4704868" y="2495092"/>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1600" y="5337178"/>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26811" y="1248354"/>
            <a:ext cx="3681351" cy="5430241"/>
          </a:xfrm>
          <a:prstGeom prst="rec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GB" sz="1100" b="1" i="1" dirty="0" smtClean="0">
                <a:solidFill>
                  <a:srgbClr val="002060"/>
                </a:solidFill>
              </a:rPr>
              <a:t>Paul McGarry: </a:t>
            </a:r>
            <a:r>
              <a:rPr lang="en-GB" sz="1100" i="1" dirty="0" smtClean="0">
                <a:solidFill>
                  <a:srgbClr val="002060"/>
                </a:solidFill>
              </a:rPr>
              <a:t>A few things helped us build the Manchester programme including our ongoing relationship with the University, and working with the World Health Organisation. When you have the WHO seal of approval, it opens doors outside of the political arena and helps create a different story from the generic ageing one. Governmental programmes ended in 2011 and we looked to the OECD report about the changing world demographics, sub-regions, and cities at the centre of developing their own policies, strategies and leadership. A national network of 20 cities/local authorities was created making it easier to do without support from the national government. We developed a Memorandum of Understanding with the Centre for Ageing Better who also support work toward age friendly environments and communities. Our older peoples group meets regularly, holding Manchester City Council to account. The programme helps develop capacities in the city to create better places for older people; and moves us away from a health service focus.</a:t>
            </a:r>
          </a:p>
          <a:p>
            <a:pPr algn="just"/>
            <a:endParaRPr lang="en-GB" sz="1100" i="1" dirty="0" smtClean="0">
              <a:solidFill>
                <a:srgbClr val="002060"/>
              </a:solidFill>
            </a:endParaRPr>
          </a:p>
          <a:p>
            <a:pPr algn="just"/>
            <a:r>
              <a:rPr lang="en-GB" sz="1100" b="1" i="1" dirty="0" smtClean="0">
                <a:solidFill>
                  <a:srgbClr val="002060"/>
                </a:solidFill>
              </a:rPr>
              <a:t>Professor Chris Todd: </a:t>
            </a:r>
            <a:r>
              <a:rPr lang="en-GB" sz="1100" i="1" dirty="0" smtClean="0">
                <a:solidFill>
                  <a:srgbClr val="002060"/>
                </a:solidFill>
              </a:rPr>
              <a:t>We need to think about how to upscale in the future. A good example would be primary prevention of falls rather than focussing on those at high risk and/or who have already fallen. A Public Health approach and the Greater Manchester devolution agenda can help achieve this population shift which is the future to active and Healthy Ageing.</a:t>
            </a:r>
          </a:p>
        </p:txBody>
      </p:sp>
      <p:sp>
        <p:nvSpPr>
          <p:cNvPr id="15" name="Rectangle 14"/>
          <p:cNvSpPr/>
          <p:nvPr/>
        </p:nvSpPr>
        <p:spPr>
          <a:xfrm>
            <a:off x="839931" y="1341873"/>
            <a:ext cx="3455109" cy="511327"/>
          </a:xfrm>
          <a:prstGeom prst="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prstClr val="white"/>
                </a:solidFill>
              </a:rPr>
              <a:t>Question from the Chair to Greater Manchester: </a:t>
            </a:r>
            <a:r>
              <a:rPr lang="en-GB" sz="1100" dirty="0">
                <a:solidFill>
                  <a:prstClr val="white"/>
                </a:solidFill>
              </a:rPr>
              <a:t>“</a:t>
            </a:r>
            <a:r>
              <a:rPr lang="en-GB" sz="1100" i="1" dirty="0">
                <a:solidFill>
                  <a:prstClr val="white"/>
                </a:solidFill>
              </a:rPr>
              <a:t>Aside from the Mayoral agenda, what are the other key enablers to your success?</a:t>
            </a:r>
            <a:r>
              <a:rPr lang="en-GB" sz="1100" dirty="0">
                <a:solidFill>
                  <a:prstClr val="white"/>
                </a:solidFill>
              </a:rPr>
              <a:t>”</a:t>
            </a:r>
          </a:p>
        </p:txBody>
      </p:sp>
      <p:sp>
        <p:nvSpPr>
          <p:cNvPr id="19" name="Rectangle 18"/>
          <p:cNvSpPr/>
          <p:nvPr/>
        </p:nvSpPr>
        <p:spPr>
          <a:xfrm>
            <a:off x="4704868" y="1248354"/>
            <a:ext cx="3681351" cy="604846"/>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n-GB" sz="1100" i="1" dirty="0" smtClean="0">
              <a:solidFill>
                <a:srgbClr val="002060"/>
              </a:solidFill>
            </a:endParaRPr>
          </a:p>
          <a:p>
            <a:pPr algn="just"/>
            <a:r>
              <a:rPr lang="en-GB" sz="1100" b="1" i="1" dirty="0" smtClean="0">
                <a:solidFill>
                  <a:srgbClr val="002060"/>
                </a:solidFill>
              </a:rPr>
              <a:t>Yvonne Skellern-Foster: </a:t>
            </a:r>
            <a:r>
              <a:rPr lang="en-GB" sz="1100" i="1" dirty="0" smtClean="0">
                <a:solidFill>
                  <a:srgbClr val="002060"/>
                </a:solidFill>
              </a:rPr>
              <a:t>Working into our 60s is becoming</a:t>
            </a:r>
          </a:p>
          <a:p>
            <a:pPr algn="just"/>
            <a:r>
              <a:rPr lang="en-GB" sz="1100" i="1" dirty="0" smtClean="0">
                <a:solidFill>
                  <a:srgbClr val="002060"/>
                </a:solidFill>
              </a:rPr>
              <a:t>commonplace. Older people need to be in charge of own destinies. Make it ‘fun.’</a:t>
            </a:r>
          </a:p>
        </p:txBody>
      </p:sp>
    </p:spTree>
    <p:extLst>
      <p:ext uri="{BB962C8B-B14F-4D97-AF65-F5344CB8AC3E}">
        <p14:creationId xmlns:p14="http://schemas.microsoft.com/office/powerpoint/2010/main" val="888252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Rectangle 17"/>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Section Three: 	What took place? </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7886700" cy="5301205"/>
          </a:xfrm>
          <a:prstGeom prst="rect">
            <a:avLst/>
          </a:prstGeom>
          <a:noFill/>
          <a:ln>
            <a:noFill/>
          </a:ln>
        </p:spPr>
        <p:txBody>
          <a:bodyPr wrap="square" rtlCol="0">
            <a:noAutofit/>
          </a:bodyPr>
          <a:lstStyle/>
          <a:p>
            <a:pPr algn="just"/>
            <a:r>
              <a:rPr lang="en-GB" sz="1400" b="1" dirty="0">
                <a:solidFill>
                  <a:prstClr val="black"/>
                </a:solidFill>
              </a:rPr>
              <a:t>Plenary Session: Building Viable Propositions and Next </a:t>
            </a:r>
            <a:r>
              <a:rPr lang="en-GB" sz="1400" b="1" dirty="0" smtClean="0">
                <a:solidFill>
                  <a:prstClr val="black"/>
                </a:solidFill>
              </a:rPr>
              <a:t>Steps</a:t>
            </a:r>
          </a:p>
          <a:p>
            <a:pPr algn="just"/>
            <a:r>
              <a:rPr lang="en-GB" sz="1200" b="1" dirty="0" smtClean="0">
                <a:solidFill>
                  <a:prstClr val="black"/>
                </a:solidFill>
              </a:rPr>
              <a:t>Dr </a:t>
            </a:r>
            <a:r>
              <a:rPr lang="en-GB" sz="1200" b="1" dirty="0">
                <a:solidFill>
                  <a:prstClr val="black"/>
                </a:solidFill>
              </a:rPr>
              <a:t>Hakim Yadi </a:t>
            </a:r>
            <a:endParaRPr lang="en-GB" sz="1200" b="1" dirty="0" smtClean="0">
              <a:solidFill>
                <a:prstClr val="black"/>
              </a:solidFill>
            </a:endParaRPr>
          </a:p>
          <a:p>
            <a:pPr algn="just"/>
            <a:endParaRPr lang="en-GB" sz="1100" b="1" dirty="0">
              <a:solidFill>
                <a:prstClr val="black"/>
              </a:solidFill>
            </a:endParaRPr>
          </a:p>
          <a:p>
            <a:r>
              <a:rPr lang="en-GB" sz="1100" dirty="0">
                <a:solidFill>
                  <a:prstClr val="black"/>
                </a:solidFill>
              </a:rPr>
              <a:t>Following on from the round-table workshop session, Hakim presented a summary of key points, ideas and mini-propositions arising from the discussion that took place. </a:t>
            </a:r>
            <a:endParaRPr lang="en-GB" sz="1100" dirty="0" smtClean="0">
              <a:solidFill>
                <a:prstClr val="black"/>
              </a:solidFill>
            </a:endParaRPr>
          </a:p>
          <a:p>
            <a:endParaRPr lang="en-GB" sz="1100" dirty="0">
              <a:solidFill>
                <a:prstClr val="black"/>
              </a:solidFill>
            </a:endParaRPr>
          </a:p>
          <a:p>
            <a:r>
              <a:rPr lang="en-GB" sz="1100" dirty="0">
                <a:solidFill>
                  <a:prstClr val="black"/>
                </a:solidFill>
              </a:rPr>
              <a:t>Hakim opened the plenary by informing attendees that the Symposium was trending on Twitter, second only to the weather. An overview of the plenary content can be viewed </a:t>
            </a:r>
            <a:r>
              <a:rPr lang="en-GB" sz="1100" dirty="0" smtClean="0">
                <a:solidFill>
                  <a:prstClr val="black"/>
                </a:solidFill>
              </a:rPr>
              <a:t>here, </a:t>
            </a:r>
            <a:r>
              <a:rPr lang="en-GB" sz="1100" dirty="0">
                <a:solidFill>
                  <a:prstClr val="black"/>
                </a:solidFill>
              </a:rPr>
              <a:t>and Hakim’s slides are available to view within the master slide presentation of the afternoon session by clicking </a:t>
            </a:r>
            <a:r>
              <a:rPr lang="en-GB" sz="1100" u="sng" dirty="0">
                <a:solidFill>
                  <a:prstClr val="black"/>
                </a:solidFill>
                <a:hlinkClick r:id="rId2"/>
              </a:rPr>
              <a:t>here.</a:t>
            </a:r>
            <a:endParaRPr lang="en-GB" sz="1100" dirty="0">
              <a:solidFill>
                <a:prstClr val="black"/>
              </a:solidFill>
            </a:endParaRPr>
          </a:p>
          <a:p>
            <a:pPr algn="just"/>
            <a:r>
              <a:rPr lang="en-GB" sz="1100" dirty="0" smtClean="0">
                <a:solidFill>
                  <a:prstClr val="black"/>
                </a:solidFill>
              </a:rPr>
              <a:t> </a:t>
            </a:r>
            <a:endParaRPr lang="en-GB" sz="1100" b="1" dirty="0" smtClean="0">
              <a:solidFill>
                <a:prstClr val="black"/>
              </a:solidFill>
            </a:endParaRPr>
          </a:p>
          <a:p>
            <a:pPr algn="just"/>
            <a:r>
              <a:rPr lang="en-GB" sz="1100" b="1" dirty="0" smtClean="0">
                <a:solidFill>
                  <a:prstClr val="black"/>
                </a:solidFill>
              </a:rPr>
              <a:t> </a:t>
            </a:r>
            <a:endParaRPr lang="en-GB" sz="1100" dirty="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p:txBody>
      </p: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22</a:t>
            </a:fld>
            <a:endParaRPr lang="en-US" dirty="0">
              <a:solidFill>
                <a:prstClr val="black">
                  <a:tint val="75000"/>
                </a:prstClr>
              </a:solidFill>
            </a:endParaRPr>
          </a:p>
        </p:txBody>
      </p:sp>
      <p:cxnSp>
        <p:nvCxnSpPr>
          <p:cNvPr id="10" name="Straight Connector 9"/>
          <p:cNvCxnSpPr/>
          <p:nvPr/>
        </p:nvCxnSpPr>
        <p:spPr>
          <a:xfrm>
            <a:off x="700025" y="1687295"/>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601884" y="2938309"/>
          <a:ext cx="3909352" cy="3722398"/>
        </p:xfrm>
        <a:graphic>
          <a:graphicData uri="http://schemas.openxmlformats.org/drawingml/2006/table">
            <a:tbl>
              <a:tblPr bandRow="1">
                <a:tableStyleId>{5C22544A-7EE6-4342-B048-85BDC9FD1C3A}</a:tableStyleId>
              </a:tblPr>
              <a:tblGrid>
                <a:gridCol w="3909352"/>
              </a:tblGrid>
              <a:tr h="321221">
                <a:tc>
                  <a:txBody>
                    <a:bodyPr/>
                    <a:lstStyle/>
                    <a:p>
                      <a:pPr marL="0" marR="0" indent="0" algn="ctr">
                        <a:lnSpc>
                          <a:spcPct val="130000"/>
                        </a:lnSpc>
                        <a:spcBef>
                          <a:spcPts val="0"/>
                        </a:spcBef>
                        <a:spcAft>
                          <a:spcPts val="1200"/>
                        </a:spcAft>
                        <a:buFont typeface="Arial" charset="0"/>
                        <a:buNone/>
                      </a:pPr>
                      <a:r>
                        <a:rPr lang="en-GB" sz="1000" b="1" dirty="0" smtClean="0">
                          <a:solidFill>
                            <a:schemeClr val="bg1"/>
                          </a:solidFill>
                          <a:effectLst/>
                          <a:latin typeface="+mn-lt"/>
                          <a:ea typeface="Times New Roman" charset="0"/>
                        </a:rPr>
                        <a:t>Falls Prevention Discussion Synopsis</a:t>
                      </a:r>
                      <a:endParaRPr lang="en-GB" sz="1000" b="1" dirty="0">
                        <a:solidFill>
                          <a:schemeClr val="bg1"/>
                        </a:solidFill>
                        <a:effectLst/>
                        <a:latin typeface="+mn-lt"/>
                        <a:ea typeface="Times New Roman"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solidFill>
                      <a:srgbClr val="002060"/>
                    </a:solidFill>
                  </a:tcPr>
                </a:tc>
              </a:tr>
              <a:tr h="321221">
                <a:tc>
                  <a:txBody>
                    <a:bodyPr/>
                    <a:lstStyle/>
                    <a:p>
                      <a:pPr marL="171450" marR="0" indent="-171450">
                        <a:lnSpc>
                          <a:spcPct val="130000"/>
                        </a:lnSpc>
                        <a:spcBef>
                          <a:spcPts val="0"/>
                        </a:spcBef>
                        <a:spcAft>
                          <a:spcPts val="1200"/>
                        </a:spcAft>
                        <a:buFont typeface="Arial" charset="0"/>
                        <a:buChar char="•"/>
                      </a:pPr>
                      <a:r>
                        <a:rPr lang="en-GB" sz="1000" dirty="0">
                          <a:effectLst/>
                        </a:rPr>
                        <a:t>When does ‘old age’ start? - Biological Age versus Actual Age</a:t>
                      </a:r>
                      <a:r>
                        <a:rPr lang="en-GB" sz="1000" dirty="0" smtClean="0">
                          <a:effectLst/>
                        </a:rPr>
                        <a:t>?</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21221">
                <a:tc>
                  <a:txBody>
                    <a:bodyPr/>
                    <a:lstStyle/>
                    <a:p>
                      <a:pPr marL="171450" marR="0" indent="-171450">
                        <a:lnSpc>
                          <a:spcPct val="130000"/>
                        </a:lnSpc>
                        <a:spcBef>
                          <a:spcPts val="0"/>
                        </a:spcBef>
                        <a:spcAft>
                          <a:spcPts val="1200"/>
                        </a:spcAft>
                        <a:buFont typeface="Arial" charset="0"/>
                        <a:buChar char="•"/>
                      </a:pPr>
                      <a:r>
                        <a:rPr lang="en-GB" sz="1000" dirty="0">
                          <a:effectLst/>
                        </a:rPr>
                        <a:t>De-medicalise </a:t>
                      </a:r>
                      <a:r>
                        <a:rPr lang="en-GB" sz="1000" dirty="0" smtClean="0">
                          <a:effectLst/>
                        </a:rPr>
                        <a:t>ageing</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21221">
                <a:tc>
                  <a:txBody>
                    <a:bodyPr/>
                    <a:lstStyle/>
                    <a:p>
                      <a:pPr marL="171450" marR="0" indent="-171450">
                        <a:lnSpc>
                          <a:spcPct val="130000"/>
                        </a:lnSpc>
                        <a:spcBef>
                          <a:spcPts val="0"/>
                        </a:spcBef>
                        <a:spcAft>
                          <a:spcPts val="1200"/>
                        </a:spcAft>
                        <a:buFont typeface="Arial" charset="0"/>
                        <a:buChar char="•"/>
                      </a:pPr>
                      <a:r>
                        <a:rPr lang="en-GB" sz="1000" dirty="0">
                          <a:effectLst/>
                        </a:rPr>
                        <a:t>Focus on younger audience as well – e.g., grandchild to grand parents </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21221">
                <a:tc>
                  <a:txBody>
                    <a:bodyPr/>
                    <a:lstStyle/>
                    <a:p>
                      <a:pPr marL="171450" marR="0" indent="-171450">
                        <a:lnSpc>
                          <a:spcPct val="130000"/>
                        </a:lnSpc>
                        <a:spcBef>
                          <a:spcPts val="0"/>
                        </a:spcBef>
                        <a:spcAft>
                          <a:spcPts val="1200"/>
                        </a:spcAft>
                        <a:buFont typeface="Arial" charset="0"/>
                        <a:buChar char="•"/>
                      </a:pPr>
                      <a:r>
                        <a:rPr lang="en-GB" sz="1000" dirty="0">
                          <a:effectLst/>
                        </a:rPr>
                        <a:t>Simple messages in the right locations – e.g., super </a:t>
                      </a:r>
                      <a:r>
                        <a:rPr lang="en-GB" sz="1000" dirty="0" smtClean="0">
                          <a:effectLst/>
                        </a:rPr>
                        <a:t>markets</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21221">
                <a:tc>
                  <a:txBody>
                    <a:bodyPr/>
                    <a:lstStyle/>
                    <a:p>
                      <a:pPr marL="171450" marR="0" indent="-171450">
                        <a:lnSpc>
                          <a:spcPct val="130000"/>
                        </a:lnSpc>
                        <a:spcBef>
                          <a:spcPts val="0"/>
                        </a:spcBef>
                        <a:spcAft>
                          <a:spcPts val="1200"/>
                        </a:spcAft>
                        <a:buFont typeface="Arial" charset="0"/>
                        <a:buChar char="•"/>
                      </a:pPr>
                      <a:r>
                        <a:rPr lang="en-GB" sz="1000" dirty="0">
                          <a:effectLst/>
                        </a:rPr>
                        <a:t>Ensure you reach isolated </a:t>
                      </a:r>
                      <a:r>
                        <a:rPr lang="en-GB" sz="1000" dirty="0" smtClean="0">
                          <a:effectLst/>
                        </a:rPr>
                        <a:t>populations</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21221">
                <a:tc>
                  <a:txBody>
                    <a:bodyPr/>
                    <a:lstStyle/>
                    <a:p>
                      <a:pPr marL="171450" marR="0" indent="-171450">
                        <a:lnSpc>
                          <a:spcPct val="130000"/>
                        </a:lnSpc>
                        <a:spcBef>
                          <a:spcPts val="0"/>
                        </a:spcBef>
                        <a:spcAft>
                          <a:spcPts val="1200"/>
                        </a:spcAft>
                        <a:buFont typeface="Arial" charset="0"/>
                        <a:buChar char="•"/>
                      </a:pPr>
                      <a:r>
                        <a:rPr lang="en-GB" sz="1000" dirty="0">
                          <a:effectLst/>
                        </a:rPr>
                        <a:t>Digital literacy must be considered </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21221">
                <a:tc>
                  <a:txBody>
                    <a:bodyPr/>
                    <a:lstStyle/>
                    <a:p>
                      <a:pPr marL="171450" marR="0" indent="-171450">
                        <a:lnSpc>
                          <a:spcPct val="130000"/>
                        </a:lnSpc>
                        <a:spcBef>
                          <a:spcPts val="0"/>
                        </a:spcBef>
                        <a:spcAft>
                          <a:spcPts val="1200"/>
                        </a:spcAft>
                        <a:buFont typeface="Arial" charset="0"/>
                        <a:buChar char="•"/>
                      </a:pPr>
                      <a:r>
                        <a:rPr lang="en-GB" sz="1000" dirty="0">
                          <a:effectLst/>
                        </a:rPr>
                        <a:t>Bring technology early into people’s lives and make it </a:t>
                      </a:r>
                      <a:r>
                        <a:rPr lang="en-GB" sz="1000" dirty="0" smtClean="0">
                          <a:effectLst/>
                        </a:rPr>
                        <a:t>person-centric</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21221">
                <a:tc>
                  <a:txBody>
                    <a:bodyPr/>
                    <a:lstStyle/>
                    <a:p>
                      <a:pPr marL="171450" marR="0" indent="-171450">
                        <a:lnSpc>
                          <a:spcPct val="130000"/>
                        </a:lnSpc>
                        <a:spcBef>
                          <a:spcPts val="0"/>
                        </a:spcBef>
                        <a:spcAft>
                          <a:spcPts val="1200"/>
                        </a:spcAft>
                        <a:buFont typeface="Arial" charset="0"/>
                        <a:buChar char="•"/>
                      </a:pPr>
                      <a:r>
                        <a:rPr lang="en-GB" sz="1000" dirty="0">
                          <a:effectLst/>
                        </a:rPr>
                        <a:t>Exemplars! Exemplars</a:t>
                      </a:r>
                      <a:r>
                        <a:rPr lang="en-GB" sz="1000" dirty="0" smtClean="0">
                          <a:effectLst/>
                        </a:rPr>
                        <a:t>!</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21221">
                <a:tc>
                  <a:txBody>
                    <a:bodyPr/>
                    <a:lstStyle/>
                    <a:p>
                      <a:pPr marL="171450" marR="0" indent="-171450">
                        <a:lnSpc>
                          <a:spcPct val="130000"/>
                        </a:lnSpc>
                        <a:spcBef>
                          <a:spcPts val="0"/>
                        </a:spcBef>
                        <a:spcAft>
                          <a:spcPts val="1200"/>
                        </a:spcAft>
                        <a:buFont typeface="Arial" charset="0"/>
                        <a:buChar char="•"/>
                      </a:pPr>
                      <a:r>
                        <a:rPr lang="en-GB" sz="1000" dirty="0">
                          <a:effectLst/>
                        </a:rPr>
                        <a:t>Share experience and best practice of community </a:t>
                      </a:r>
                      <a:r>
                        <a:rPr lang="en-GB" sz="1000" dirty="0" smtClean="0">
                          <a:effectLst/>
                        </a:rPr>
                        <a:t>assets</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510188">
                <a:tc>
                  <a:txBody>
                    <a:bodyPr/>
                    <a:lstStyle/>
                    <a:p>
                      <a:pPr marL="171450" marR="0" indent="-171450">
                        <a:lnSpc>
                          <a:spcPct val="130000"/>
                        </a:lnSpc>
                        <a:spcBef>
                          <a:spcPts val="0"/>
                        </a:spcBef>
                        <a:spcAft>
                          <a:spcPts val="1200"/>
                        </a:spcAft>
                        <a:buFont typeface="Arial" charset="0"/>
                        <a:buChar char="•"/>
                      </a:pPr>
                      <a:r>
                        <a:rPr lang="en-GB" sz="1000" dirty="0">
                          <a:effectLst/>
                        </a:rPr>
                        <a:t>Educational and fun technology, e.g., gaming, exercise to music, tea-towels – “It works we want more of it</a:t>
                      </a:r>
                      <a:r>
                        <a:rPr lang="en-GB" sz="1000" dirty="0" smtClean="0">
                          <a:effectLst/>
                        </a:rPr>
                        <a:t>”</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B w="12700" cap="flat" cmpd="sng" algn="ctr">
                      <a:solidFill>
                        <a:srgbClr val="002060"/>
                      </a:solidFill>
                      <a:prstDash val="solid"/>
                      <a:round/>
                      <a:headEnd type="none" w="med" len="med"/>
                      <a:tailEnd type="none" w="med" len="med"/>
                    </a:lnB>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884711502"/>
              </p:ext>
            </p:extLst>
          </p:nvPr>
        </p:nvGraphicFramePr>
        <p:xfrm>
          <a:off x="4594423" y="2938309"/>
          <a:ext cx="3909352" cy="3750789"/>
        </p:xfrm>
        <a:graphic>
          <a:graphicData uri="http://schemas.openxmlformats.org/drawingml/2006/table">
            <a:tbl>
              <a:tblPr bandRow="1">
                <a:tableStyleId>{5C22544A-7EE6-4342-B048-85BDC9FD1C3A}</a:tableStyleId>
              </a:tblPr>
              <a:tblGrid>
                <a:gridCol w="3909352"/>
              </a:tblGrid>
              <a:tr h="308381">
                <a:tc>
                  <a:txBody>
                    <a:bodyPr/>
                    <a:lstStyle/>
                    <a:p>
                      <a:pPr marL="0" marR="0" indent="0" algn="ctr">
                        <a:lnSpc>
                          <a:spcPct val="130000"/>
                        </a:lnSpc>
                        <a:spcBef>
                          <a:spcPts val="0"/>
                        </a:spcBef>
                        <a:spcAft>
                          <a:spcPts val="1200"/>
                        </a:spcAft>
                        <a:buFont typeface="Arial" charset="0"/>
                        <a:buNone/>
                      </a:pPr>
                      <a:r>
                        <a:rPr lang="en-GB" sz="1000" b="1" dirty="0" smtClean="0">
                          <a:solidFill>
                            <a:schemeClr val="bg1"/>
                          </a:solidFill>
                          <a:effectLst/>
                          <a:latin typeface="+mn-lt"/>
                          <a:ea typeface="Times New Roman" charset="0"/>
                        </a:rPr>
                        <a:t>eFrailty Discussion Synopsis</a:t>
                      </a:r>
                      <a:endParaRPr lang="en-GB" sz="1000" b="1" dirty="0">
                        <a:solidFill>
                          <a:schemeClr val="bg1"/>
                        </a:solidFill>
                        <a:effectLst/>
                        <a:latin typeface="+mn-lt"/>
                        <a:ea typeface="Times New Roman"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r>
              <a:tr h="308381">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Pan – Northern collaboration needed (</a:t>
                      </a:r>
                      <a:r>
                        <a:rPr lang="en-GB" sz="1000" dirty="0" smtClean="0">
                          <a:solidFill>
                            <a:srgbClr val="000000"/>
                          </a:solidFill>
                          <a:effectLst/>
                          <a:latin typeface="Calibri" charset="0"/>
                          <a:ea typeface="Calibri" charset="0"/>
                          <a:cs typeface="Calibri" charset="0"/>
                        </a:rPr>
                        <a:t>recognise </a:t>
                      </a:r>
                      <a:r>
                        <a:rPr lang="en-GB" sz="1000" dirty="0">
                          <a:solidFill>
                            <a:srgbClr val="000000"/>
                          </a:solidFill>
                          <a:effectLst/>
                          <a:latin typeface="Calibri" charset="0"/>
                          <a:ea typeface="Calibri" charset="0"/>
                          <a:cs typeface="Calibri" charset="0"/>
                        </a:rPr>
                        <a:t>the </a:t>
                      </a:r>
                      <a:r>
                        <a:rPr lang="en-GB" sz="1000" dirty="0" smtClean="0">
                          <a:solidFill>
                            <a:srgbClr val="000000"/>
                          </a:solidFill>
                          <a:effectLst/>
                          <a:latin typeface="Calibri" charset="0"/>
                          <a:ea typeface="Calibri" charset="0"/>
                          <a:cs typeface="Calibri" charset="0"/>
                        </a:rPr>
                        <a:t>complexity)</a:t>
                      </a: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noFill/>
                  </a:tcPr>
                </a:tc>
              </a:tr>
              <a:tr h="308381">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Funding for </a:t>
                      </a:r>
                      <a:r>
                        <a:rPr lang="en-GB" sz="1000" dirty="0" smtClean="0">
                          <a:solidFill>
                            <a:srgbClr val="000000"/>
                          </a:solidFill>
                          <a:effectLst/>
                          <a:latin typeface="Calibri" charset="0"/>
                          <a:ea typeface="Calibri" charset="0"/>
                          <a:cs typeface="Calibri" charset="0"/>
                        </a:rPr>
                        <a:t>implementation</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08381">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New roles in healthcare for </a:t>
                      </a:r>
                      <a:r>
                        <a:rPr lang="en-GB" sz="1000" dirty="0" smtClean="0">
                          <a:solidFill>
                            <a:srgbClr val="000000"/>
                          </a:solidFill>
                          <a:effectLst/>
                          <a:latin typeface="Calibri" charset="0"/>
                          <a:ea typeface="Calibri" charset="0"/>
                          <a:cs typeface="Calibri" charset="0"/>
                        </a:rPr>
                        <a:t>frailty</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08381">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Evidenced based briefings for </a:t>
                      </a:r>
                      <a:r>
                        <a:rPr lang="en-GB" sz="1000" dirty="0" smtClean="0">
                          <a:solidFill>
                            <a:srgbClr val="000000"/>
                          </a:solidFill>
                          <a:effectLst/>
                          <a:latin typeface="Calibri" charset="0"/>
                          <a:ea typeface="Calibri" charset="0"/>
                          <a:cs typeface="Calibri" charset="0"/>
                        </a:rPr>
                        <a:t>commissioners</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08381">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More support for primary care but requires a whole system </a:t>
                      </a:r>
                      <a:r>
                        <a:rPr lang="en-GB" sz="1000" dirty="0" smtClean="0">
                          <a:solidFill>
                            <a:srgbClr val="000000"/>
                          </a:solidFill>
                          <a:effectLst/>
                          <a:latin typeface="Calibri" charset="0"/>
                          <a:ea typeface="Calibri" charset="0"/>
                          <a:cs typeface="Calibri" charset="0"/>
                        </a:rPr>
                        <a:t>approach</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08381">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Earlier </a:t>
                      </a:r>
                      <a:r>
                        <a:rPr lang="en-GB" sz="1000" dirty="0" smtClean="0">
                          <a:solidFill>
                            <a:srgbClr val="000000"/>
                          </a:solidFill>
                          <a:effectLst/>
                          <a:latin typeface="Calibri" charset="0"/>
                          <a:ea typeface="Calibri" charset="0"/>
                          <a:cs typeface="Calibri" charset="0"/>
                        </a:rPr>
                        <a:t>intervention</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08381">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Share exemplars (supporting locally to test and implement from examples, but ensuring they have had the appropriate evaluation</a:t>
                      </a:r>
                      <a:r>
                        <a:rPr lang="en-GB" sz="1000" dirty="0" smtClean="0">
                          <a:solidFill>
                            <a:srgbClr val="000000"/>
                          </a:solidFill>
                          <a:effectLst/>
                          <a:latin typeface="Calibri" charset="0"/>
                          <a:ea typeface="Calibri" charset="0"/>
                          <a:cs typeface="Calibri" charset="0"/>
                        </a:rPr>
                        <a:t>)</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08381">
                <a:tc>
                  <a:txBody>
                    <a:bodyPr/>
                    <a:lstStyle/>
                    <a:p>
                      <a:pPr marL="0" marR="0" indent="0">
                        <a:lnSpc>
                          <a:spcPct val="130000"/>
                        </a:lnSpc>
                        <a:spcBef>
                          <a:spcPts val="0"/>
                        </a:spcBef>
                        <a:spcAft>
                          <a:spcPts val="1200"/>
                        </a:spcAft>
                        <a:buFont typeface="Arial" charset="0"/>
                        <a:buNone/>
                      </a:pP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08381">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Funding for </a:t>
                      </a:r>
                      <a:r>
                        <a:rPr lang="en-GB" sz="1000" dirty="0" smtClean="0">
                          <a:solidFill>
                            <a:srgbClr val="000000"/>
                          </a:solidFill>
                          <a:effectLst/>
                          <a:latin typeface="Calibri" charset="0"/>
                          <a:ea typeface="Calibri" charset="0"/>
                          <a:cs typeface="Calibri" charset="0"/>
                        </a:rPr>
                        <a:t>implementation</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456287">
                <a:tc>
                  <a:txBody>
                    <a:bodyPr/>
                    <a:lstStyle/>
                    <a:p>
                      <a:pPr marL="171450" marR="0" indent="-171450" algn="l" defTabSz="914400" rtl="0" eaLnBrk="1" fontAlgn="auto" latinLnBrk="0" hangingPunct="1">
                        <a:lnSpc>
                          <a:spcPct val="130000"/>
                        </a:lnSpc>
                        <a:spcBef>
                          <a:spcPts val="0"/>
                        </a:spcBef>
                        <a:spcAft>
                          <a:spcPts val="1200"/>
                        </a:spcAft>
                        <a:buClrTx/>
                        <a:buSzTx/>
                        <a:buFont typeface="Arial" charset="0"/>
                        <a:buChar char="•"/>
                        <a:tabLst/>
                        <a:defRPr/>
                      </a:pPr>
                      <a:r>
                        <a:rPr lang="en-GB" sz="1000" dirty="0">
                          <a:solidFill>
                            <a:srgbClr val="000000"/>
                          </a:solidFill>
                          <a:effectLst/>
                          <a:latin typeface="Calibri" charset="0"/>
                          <a:ea typeface="Calibri" charset="0"/>
                          <a:cs typeface="Calibri" charset="0"/>
                        </a:rPr>
                        <a:t>New roles in healthcare for </a:t>
                      </a:r>
                      <a:r>
                        <a:rPr lang="en-GB" sz="1000" dirty="0" smtClean="0">
                          <a:solidFill>
                            <a:srgbClr val="000000"/>
                          </a:solidFill>
                          <a:effectLst/>
                          <a:latin typeface="Calibri" charset="0"/>
                          <a:ea typeface="Calibri" charset="0"/>
                          <a:cs typeface="Calibri" charset="0"/>
                        </a:rPr>
                        <a:t>frailty and share real-life stories of patients</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B w="12700" cap="flat" cmpd="sng" algn="ctr">
                      <a:solidFill>
                        <a:srgbClr val="00206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95105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Rectangle 17"/>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Section Three: 	What took place? </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7886700" cy="5301205"/>
          </a:xfrm>
          <a:prstGeom prst="rect">
            <a:avLst/>
          </a:prstGeom>
          <a:noFill/>
          <a:ln>
            <a:noFill/>
          </a:ln>
        </p:spPr>
        <p:txBody>
          <a:bodyPr wrap="square" rtlCol="0">
            <a:noAutofit/>
          </a:bodyPr>
          <a:lstStyle/>
          <a:p>
            <a:pPr algn="just"/>
            <a:r>
              <a:rPr lang="en-GB" sz="1400" b="1" dirty="0">
                <a:solidFill>
                  <a:prstClr val="black"/>
                </a:solidFill>
              </a:rPr>
              <a:t>Plenary Session: Building Viable Propositions and Next </a:t>
            </a:r>
            <a:r>
              <a:rPr lang="en-GB" sz="1400" b="1" dirty="0" smtClean="0">
                <a:solidFill>
                  <a:prstClr val="black"/>
                </a:solidFill>
              </a:rPr>
              <a:t>Steps </a:t>
            </a:r>
            <a:r>
              <a:rPr lang="en-GB" sz="1000" b="1" dirty="0" smtClean="0">
                <a:solidFill>
                  <a:prstClr val="black"/>
                </a:solidFill>
              </a:rPr>
              <a:t>(cont)</a:t>
            </a:r>
            <a:endParaRPr lang="en-GB" sz="1400" b="1" dirty="0" smtClean="0">
              <a:solidFill>
                <a:prstClr val="black"/>
              </a:solidFill>
            </a:endParaRPr>
          </a:p>
          <a:p>
            <a:pPr algn="just"/>
            <a:r>
              <a:rPr lang="en-GB" sz="1100" b="1" dirty="0" smtClean="0">
                <a:solidFill>
                  <a:prstClr val="black"/>
                </a:solidFill>
              </a:rPr>
              <a:t> </a:t>
            </a:r>
            <a:endParaRPr lang="en-GB" sz="1100" dirty="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p:txBody>
      </p: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23</a:t>
            </a:fld>
            <a:endParaRPr lang="en-US" dirty="0">
              <a:solidFill>
                <a:prstClr val="black">
                  <a:tint val="75000"/>
                </a:prstClr>
              </a:solidFill>
            </a:endParaRPr>
          </a:p>
        </p:txBody>
      </p:sp>
      <p:cxnSp>
        <p:nvCxnSpPr>
          <p:cNvPr id="10" name="Straight Connector 9"/>
          <p:cNvCxnSpPr/>
          <p:nvPr/>
        </p:nvCxnSpPr>
        <p:spPr>
          <a:xfrm>
            <a:off x="700025" y="1687295"/>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4064402570"/>
              </p:ext>
            </p:extLst>
          </p:nvPr>
        </p:nvGraphicFramePr>
        <p:xfrm>
          <a:off x="601884" y="1932065"/>
          <a:ext cx="3909352" cy="4409337"/>
        </p:xfrm>
        <a:graphic>
          <a:graphicData uri="http://schemas.openxmlformats.org/drawingml/2006/table">
            <a:tbl>
              <a:tblPr bandRow="1">
                <a:tableStyleId>{5C22544A-7EE6-4342-B048-85BDC9FD1C3A}</a:tableStyleId>
              </a:tblPr>
              <a:tblGrid>
                <a:gridCol w="3909352"/>
              </a:tblGrid>
              <a:tr h="325559">
                <a:tc>
                  <a:txBody>
                    <a:bodyPr/>
                    <a:lstStyle/>
                    <a:p>
                      <a:pPr marL="0" marR="0" indent="0" algn="ctr">
                        <a:lnSpc>
                          <a:spcPct val="130000"/>
                        </a:lnSpc>
                        <a:spcBef>
                          <a:spcPts val="0"/>
                        </a:spcBef>
                        <a:spcAft>
                          <a:spcPts val="1200"/>
                        </a:spcAft>
                        <a:buFont typeface="Arial" charset="0"/>
                        <a:buNone/>
                      </a:pPr>
                      <a:r>
                        <a:rPr lang="en-GB" sz="1000" b="1" dirty="0" smtClean="0">
                          <a:solidFill>
                            <a:schemeClr val="bg1"/>
                          </a:solidFill>
                          <a:effectLst/>
                          <a:latin typeface="+mn-lt"/>
                          <a:ea typeface="Times New Roman" charset="0"/>
                        </a:rPr>
                        <a:t>MSK Discussion Synopsis</a:t>
                      </a:r>
                      <a:endParaRPr lang="en-GB" sz="1000" b="1" dirty="0">
                        <a:solidFill>
                          <a:schemeClr val="bg1"/>
                        </a:solidFill>
                        <a:effectLst/>
                        <a:latin typeface="+mn-lt"/>
                        <a:ea typeface="Times New Roman"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solidFill>
                      <a:srgbClr val="002060"/>
                    </a:solidFill>
                  </a:tcPr>
                </a:tc>
              </a:tr>
              <a:tr h="325559">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MSK QOF – Exercise and </a:t>
                      </a:r>
                      <a:r>
                        <a:rPr lang="en-GB" sz="1000" dirty="0" smtClean="0">
                          <a:solidFill>
                            <a:srgbClr val="000000"/>
                          </a:solidFill>
                          <a:effectLst/>
                          <a:latin typeface="Calibri" charset="0"/>
                          <a:ea typeface="Calibri" charset="0"/>
                          <a:cs typeface="Calibri" charset="0"/>
                        </a:rPr>
                        <a:t>movement</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25559">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Simplify pathways and make it </a:t>
                      </a:r>
                      <a:r>
                        <a:rPr lang="en-GB" sz="1000" dirty="0" smtClean="0">
                          <a:solidFill>
                            <a:srgbClr val="000000"/>
                          </a:solidFill>
                          <a:effectLst/>
                          <a:latin typeface="Calibri" charset="0"/>
                          <a:ea typeface="Calibri" charset="0"/>
                          <a:cs typeface="Calibri" charset="0"/>
                        </a:rPr>
                        <a:t>fun</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477212">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Earlier intervention and stratification, life-course approach making it a habit </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25559">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Raise awareness through better health literature </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477212">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Needs do not change overnight when you are older – life course management </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25559">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Focus on reducing sarcopenia &amp; role of </a:t>
                      </a:r>
                      <a:r>
                        <a:rPr lang="en-GB" sz="1000" dirty="0" smtClean="0">
                          <a:solidFill>
                            <a:srgbClr val="000000"/>
                          </a:solidFill>
                          <a:effectLst/>
                          <a:latin typeface="Calibri" charset="0"/>
                          <a:ea typeface="Calibri" charset="0"/>
                          <a:cs typeface="Calibri" charset="0"/>
                        </a:rPr>
                        <a:t>exercise</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25559">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Motivation and community – healthily life years not expectancy  </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25559">
                <a:tc>
                  <a:txBody>
                    <a:bodyPr/>
                    <a:lstStyle/>
                    <a:p>
                      <a:pPr marL="0" marR="0" indent="0">
                        <a:lnSpc>
                          <a:spcPct val="130000"/>
                        </a:lnSpc>
                        <a:spcBef>
                          <a:spcPts val="0"/>
                        </a:spcBef>
                        <a:spcAft>
                          <a:spcPts val="1200"/>
                        </a:spcAft>
                        <a:buFont typeface="Arial" charset="0"/>
                        <a:buNone/>
                      </a:pP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25559">
                <a:tc>
                  <a:txBody>
                    <a:bodyPr/>
                    <a:lstStyle/>
                    <a:p>
                      <a:pPr marL="0" marR="0" indent="0">
                        <a:lnSpc>
                          <a:spcPct val="130000"/>
                        </a:lnSpc>
                        <a:spcBef>
                          <a:spcPts val="0"/>
                        </a:spcBef>
                        <a:spcAft>
                          <a:spcPts val="1200"/>
                        </a:spcAft>
                        <a:buFont typeface="Arial" charset="0"/>
                        <a:buNone/>
                      </a:pP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829505">
                <a:tc>
                  <a:txBody>
                    <a:bodyPr/>
                    <a:lstStyle/>
                    <a:p>
                      <a:pPr marL="0" marR="0" indent="0">
                        <a:lnSpc>
                          <a:spcPct val="130000"/>
                        </a:lnSpc>
                        <a:spcBef>
                          <a:spcPts val="0"/>
                        </a:spcBef>
                        <a:spcAft>
                          <a:spcPts val="1200"/>
                        </a:spcAft>
                        <a:buFont typeface="Arial" charset="0"/>
                        <a:buNone/>
                      </a:pPr>
                      <a:endParaRPr lang="en-GB" sz="1000" dirty="0" smtClean="0">
                        <a:solidFill>
                          <a:srgbClr val="000000"/>
                        </a:solidFill>
                        <a:effectLst/>
                        <a:latin typeface="Calibri" charset="0"/>
                        <a:ea typeface="Calibri" charset="0"/>
                        <a:cs typeface="Calibri" charset="0"/>
                      </a:endParaRPr>
                    </a:p>
                    <a:p>
                      <a:pPr marL="171450" marR="0" indent="-171450">
                        <a:lnSpc>
                          <a:spcPct val="130000"/>
                        </a:lnSpc>
                        <a:spcBef>
                          <a:spcPts val="0"/>
                        </a:spcBef>
                        <a:spcAft>
                          <a:spcPts val="1200"/>
                        </a:spcAft>
                        <a:buFont typeface="Arial" charset="0"/>
                        <a:buChar char="•"/>
                      </a:pP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B w="12700" cap="flat" cmpd="sng" algn="ctr">
                      <a:solidFill>
                        <a:srgbClr val="002060"/>
                      </a:solidFill>
                      <a:prstDash val="solid"/>
                      <a:round/>
                      <a:headEnd type="none" w="med" len="med"/>
                      <a:tailEnd type="none" w="med" len="med"/>
                    </a:lnB>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781034356"/>
              </p:ext>
            </p:extLst>
          </p:nvPr>
        </p:nvGraphicFramePr>
        <p:xfrm>
          <a:off x="4615774" y="1932063"/>
          <a:ext cx="3804813" cy="4409338"/>
        </p:xfrm>
        <a:graphic>
          <a:graphicData uri="http://schemas.openxmlformats.org/drawingml/2006/table">
            <a:tbl>
              <a:tblPr bandRow="1">
                <a:tableStyleId>{5C22544A-7EE6-4342-B048-85BDC9FD1C3A}</a:tableStyleId>
              </a:tblPr>
              <a:tblGrid>
                <a:gridCol w="3804813"/>
              </a:tblGrid>
              <a:tr h="318250">
                <a:tc>
                  <a:txBody>
                    <a:bodyPr/>
                    <a:lstStyle/>
                    <a:p>
                      <a:pPr marL="0" marR="0" indent="0" algn="ctr">
                        <a:lnSpc>
                          <a:spcPct val="130000"/>
                        </a:lnSpc>
                        <a:spcBef>
                          <a:spcPts val="0"/>
                        </a:spcBef>
                        <a:spcAft>
                          <a:spcPts val="1200"/>
                        </a:spcAft>
                        <a:buFont typeface="Arial" charset="0"/>
                        <a:buNone/>
                      </a:pPr>
                      <a:r>
                        <a:rPr lang="en-GB" sz="1000" b="1" dirty="0" smtClean="0">
                          <a:solidFill>
                            <a:schemeClr val="bg1"/>
                          </a:solidFill>
                          <a:effectLst/>
                          <a:latin typeface="+mn-lt"/>
                          <a:ea typeface="Times New Roman" charset="0"/>
                        </a:rPr>
                        <a:t>Falls Prevention Discussion Synopsis</a:t>
                      </a:r>
                      <a:endParaRPr lang="en-GB" sz="1000" b="1" dirty="0">
                        <a:solidFill>
                          <a:schemeClr val="bg1"/>
                        </a:solidFill>
                        <a:effectLst/>
                        <a:latin typeface="+mn-lt"/>
                        <a:ea typeface="Times New Roman"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r>
              <a:tr h="318250">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Multi-disciplinary approach crucial, not just </a:t>
                      </a:r>
                      <a:r>
                        <a:rPr lang="en-GB" sz="1000" dirty="0" smtClean="0">
                          <a:solidFill>
                            <a:srgbClr val="000000"/>
                          </a:solidFill>
                          <a:effectLst/>
                          <a:latin typeface="Calibri" charset="0"/>
                          <a:ea typeface="Calibri" charset="0"/>
                          <a:cs typeface="Calibri" charset="0"/>
                        </a:rPr>
                        <a:t>GPs</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noFill/>
                  </a:tcPr>
                </a:tc>
              </a:tr>
              <a:tr h="535999">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Priority next step: to engage patients and the public and foster involvement in a Pan-Northern AHA </a:t>
                      </a:r>
                      <a:r>
                        <a:rPr lang="en-GB" sz="1000" dirty="0" smtClean="0">
                          <a:solidFill>
                            <a:srgbClr val="000000"/>
                          </a:solidFill>
                          <a:effectLst/>
                          <a:latin typeface="Calibri" charset="0"/>
                          <a:ea typeface="Calibri" charset="0"/>
                          <a:cs typeface="Calibri" charset="0"/>
                        </a:rPr>
                        <a:t>programme</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18250">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AHSNs and NHSA – Need buy-in beyond </a:t>
                      </a:r>
                      <a:r>
                        <a:rPr lang="en-GB" sz="1000" dirty="0" smtClean="0">
                          <a:solidFill>
                            <a:srgbClr val="000000"/>
                          </a:solidFill>
                          <a:effectLst/>
                          <a:latin typeface="Calibri" charset="0"/>
                          <a:ea typeface="Calibri" charset="0"/>
                          <a:cs typeface="Calibri" charset="0"/>
                        </a:rPr>
                        <a:t>health</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18250">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Call for an ‘Atlas for the North’ on AHA best practice </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753749">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Trans – Regional project ideas for immediate scale up, e.g., the ‘Protein Pill’ being developed at Leeds Beckett University and ‘Standing Tall’ project for the </a:t>
                      </a:r>
                      <a:r>
                        <a:rPr lang="en-GB" sz="1000" dirty="0" smtClean="0">
                          <a:solidFill>
                            <a:srgbClr val="000000"/>
                          </a:solidFill>
                          <a:effectLst/>
                          <a:latin typeface="Calibri" charset="0"/>
                          <a:ea typeface="Calibri" charset="0"/>
                          <a:cs typeface="Calibri" charset="0"/>
                        </a:rPr>
                        <a:t>North</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535999">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CHC Model as an exemplar model of successful pan-regional </a:t>
                      </a:r>
                      <a:r>
                        <a:rPr lang="en-GB" sz="1000" dirty="0" smtClean="0">
                          <a:solidFill>
                            <a:srgbClr val="000000"/>
                          </a:solidFill>
                          <a:effectLst/>
                          <a:latin typeface="Calibri" charset="0"/>
                          <a:ea typeface="Calibri" charset="0"/>
                          <a:cs typeface="Calibri" charset="0"/>
                        </a:rPr>
                        <a:t>collaboration</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18250">
                <a:tc>
                  <a:txBody>
                    <a:bodyPr/>
                    <a:lstStyle/>
                    <a:p>
                      <a:pPr marL="0" marR="0" indent="0">
                        <a:lnSpc>
                          <a:spcPct val="130000"/>
                        </a:lnSpc>
                        <a:spcBef>
                          <a:spcPts val="0"/>
                        </a:spcBef>
                        <a:spcAft>
                          <a:spcPts val="1200"/>
                        </a:spcAft>
                        <a:buFont typeface="Arial" charset="0"/>
                        <a:buNone/>
                      </a:pP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18250">
                <a:tc>
                  <a:txBody>
                    <a:bodyPr/>
                    <a:lstStyle/>
                    <a:p>
                      <a:pPr marL="0" marR="0" indent="0">
                        <a:lnSpc>
                          <a:spcPct val="130000"/>
                        </a:lnSpc>
                        <a:spcBef>
                          <a:spcPts val="0"/>
                        </a:spcBef>
                        <a:spcAft>
                          <a:spcPts val="1200"/>
                        </a:spcAft>
                        <a:buFont typeface="Arial" charset="0"/>
                        <a:buNone/>
                      </a:pP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18250">
                <a:tc>
                  <a:txBody>
                    <a:bodyPr/>
                    <a:lstStyle/>
                    <a:p>
                      <a:pPr marL="0" marR="0" indent="0">
                        <a:lnSpc>
                          <a:spcPct val="130000"/>
                        </a:lnSpc>
                        <a:spcBef>
                          <a:spcPts val="0"/>
                        </a:spcBef>
                        <a:spcAft>
                          <a:spcPts val="1200"/>
                        </a:spcAft>
                        <a:buFont typeface="Arial" charset="0"/>
                        <a:buNone/>
                      </a:pP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55841">
                <a:tc>
                  <a:txBody>
                    <a:bodyPr/>
                    <a:lstStyle/>
                    <a:p>
                      <a:pPr marL="0" marR="0" indent="0">
                        <a:lnSpc>
                          <a:spcPct val="130000"/>
                        </a:lnSpc>
                        <a:spcBef>
                          <a:spcPts val="0"/>
                        </a:spcBef>
                        <a:spcAft>
                          <a:spcPts val="1200"/>
                        </a:spcAft>
                        <a:buFont typeface="Arial" charset="0"/>
                        <a:buNone/>
                      </a:pP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B w="12700" cap="flat" cmpd="sng" algn="ctr">
                      <a:solidFill>
                        <a:srgbClr val="00206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14598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Rectangle 17"/>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Section Three: 	What took place? </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7886700" cy="5301205"/>
          </a:xfrm>
          <a:prstGeom prst="rect">
            <a:avLst/>
          </a:prstGeom>
          <a:noFill/>
          <a:ln>
            <a:noFill/>
          </a:ln>
        </p:spPr>
        <p:txBody>
          <a:bodyPr wrap="square" rtlCol="0">
            <a:noAutofit/>
          </a:bodyPr>
          <a:lstStyle/>
          <a:p>
            <a:pPr algn="just"/>
            <a:r>
              <a:rPr lang="en-GB" sz="1400" b="1" dirty="0">
                <a:solidFill>
                  <a:prstClr val="black"/>
                </a:solidFill>
              </a:rPr>
              <a:t>Plenary Session: Building Viable Propositions and Next </a:t>
            </a:r>
            <a:r>
              <a:rPr lang="en-GB" sz="1400" b="1" dirty="0" smtClean="0">
                <a:solidFill>
                  <a:prstClr val="black"/>
                </a:solidFill>
              </a:rPr>
              <a:t>Steps </a:t>
            </a:r>
            <a:r>
              <a:rPr lang="en-GB" sz="1000" b="1" dirty="0" smtClean="0">
                <a:solidFill>
                  <a:prstClr val="black"/>
                </a:solidFill>
              </a:rPr>
              <a:t>(cont)</a:t>
            </a:r>
            <a:endParaRPr lang="en-GB" sz="1400" b="1" dirty="0" smtClean="0">
              <a:solidFill>
                <a:prstClr val="black"/>
              </a:solidFill>
            </a:endParaRPr>
          </a:p>
          <a:p>
            <a:pPr algn="just"/>
            <a:r>
              <a:rPr lang="en-GB" sz="1100" b="1" dirty="0" smtClean="0">
                <a:solidFill>
                  <a:prstClr val="black"/>
                </a:solidFill>
              </a:rPr>
              <a:t> </a:t>
            </a:r>
            <a:endParaRPr lang="en-GB" sz="1100" dirty="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p:txBody>
      </p: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24</a:t>
            </a:fld>
            <a:endParaRPr lang="en-US" dirty="0">
              <a:solidFill>
                <a:prstClr val="black">
                  <a:tint val="75000"/>
                </a:prstClr>
              </a:solidFill>
            </a:endParaRPr>
          </a:p>
        </p:txBody>
      </p:sp>
      <p:cxnSp>
        <p:nvCxnSpPr>
          <p:cNvPr id="10" name="Straight Connector 9"/>
          <p:cNvCxnSpPr/>
          <p:nvPr/>
        </p:nvCxnSpPr>
        <p:spPr>
          <a:xfrm>
            <a:off x="700025" y="1687295"/>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428280267"/>
              </p:ext>
            </p:extLst>
          </p:nvPr>
        </p:nvGraphicFramePr>
        <p:xfrm>
          <a:off x="617075" y="1944249"/>
          <a:ext cx="3909352" cy="4287312"/>
        </p:xfrm>
        <a:graphic>
          <a:graphicData uri="http://schemas.openxmlformats.org/drawingml/2006/table">
            <a:tbl>
              <a:tblPr bandRow="1">
                <a:tableStyleId>{5C22544A-7EE6-4342-B048-85BDC9FD1C3A}</a:tableStyleId>
              </a:tblPr>
              <a:tblGrid>
                <a:gridCol w="3909352"/>
              </a:tblGrid>
              <a:tr h="327600">
                <a:tc>
                  <a:txBody>
                    <a:bodyPr/>
                    <a:lstStyle/>
                    <a:p>
                      <a:pPr marL="0" marR="0" indent="0" algn="ctr">
                        <a:lnSpc>
                          <a:spcPct val="130000"/>
                        </a:lnSpc>
                        <a:spcBef>
                          <a:spcPts val="0"/>
                        </a:spcBef>
                        <a:spcAft>
                          <a:spcPts val="1200"/>
                        </a:spcAft>
                        <a:buFont typeface="Arial" charset="0"/>
                        <a:buNone/>
                      </a:pPr>
                      <a:r>
                        <a:rPr lang="en-GB" sz="1000" b="1" dirty="0" smtClean="0">
                          <a:solidFill>
                            <a:schemeClr val="bg1"/>
                          </a:solidFill>
                          <a:effectLst/>
                          <a:latin typeface="+mn-lt"/>
                          <a:ea typeface="Times New Roman" charset="0"/>
                        </a:rPr>
                        <a:t>MSK Discussion Synopsis</a:t>
                      </a:r>
                      <a:endParaRPr lang="en-GB" sz="1000" b="1" dirty="0">
                        <a:solidFill>
                          <a:schemeClr val="bg1"/>
                        </a:solidFill>
                        <a:effectLst/>
                        <a:latin typeface="+mn-lt"/>
                        <a:ea typeface="Times New Roman"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solidFill>
                      <a:srgbClr val="002060"/>
                    </a:solidFill>
                  </a:tcPr>
                </a:tc>
              </a:tr>
              <a:tr h="397809">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New ways on engaging</a:t>
                      </a:r>
                      <a:r>
                        <a:rPr lang="en-GB" sz="1000" dirty="0" smtClean="0">
                          <a:solidFill>
                            <a:srgbClr val="000000"/>
                          </a:solidFill>
                          <a:effectLst/>
                          <a:latin typeface="Calibri" charset="0"/>
                          <a:ea typeface="Calibri" charset="0"/>
                          <a:cs typeface="Calibri" charset="0"/>
                        </a:rPr>
                        <a:t>?</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97809">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Age friendly </a:t>
                      </a:r>
                      <a:r>
                        <a:rPr lang="en-GB" sz="1000" dirty="0" smtClean="0">
                          <a:solidFill>
                            <a:srgbClr val="000000"/>
                          </a:solidFill>
                          <a:effectLst/>
                          <a:latin typeface="Calibri" charset="0"/>
                          <a:ea typeface="Calibri" charset="0"/>
                          <a:cs typeface="Calibri" charset="0"/>
                        </a:rPr>
                        <a:t>cities</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97809">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Prepare for </a:t>
                      </a:r>
                      <a:r>
                        <a:rPr lang="en-GB" sz="1000" dirty="0" smtClean="0">
                          <a:solidFill>
                            <a:srgbClr val="000000"/>
                          </a:solidFill>
                          <a:effectLst/>
                          <a:latin typeface="Calibri" charset="0"/>
                          <a:ea typeface="Calibri" charset="0"/>
                          <a:cs typeface="Calibri" charset="0"/>
                        </a:rPr>
                        <a:t>prevention</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97809">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Create vision for later life earlier on in life </a:t>
                      </a:r>
                      <a:r>
                        <a:rPr lang="en-GB" sz="1000" dirty="0" smtClean="0">
                          <a:solidFill>
                            <a:srgbClr val="000000"/>
                          </a:solidFill>
                          <a:effectLst/>
                          <a:latin typeface="Calibri" charset="0"/>
                          <a:ea typeface="Calibri" charset="0"/>
                          <a:cs typeface="Calibri" charset="0"/>
                        </a:rPr>
                        <a:t>course</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97809">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New routes for technology access for the </a:t>
                      </a:r>
                      <a:r>
                        <a:rPr lang="en-GB" sz="1000" dirty="0" smtClean="0">
                          <a:solidFill>
                            <a:srgbClr val="000000"/>
                          </a:solidFill>
                          <a:effectLst/>
                          <a:latin typeface="Calibri" charset="0"/>
                          <a:ea typeface="Calibri" charset="0"/>
                          <a:cs typeface="Calibri" charset="0"/>
                        </a:rPr>
                        <a:t>elderly</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97809">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How we lead our lives = how we </a:t>
                      </a:r>
                      <a:r>
                        <a:rPr lang="en-GB" sz="1000" dirty="0" smtClean="0">
                          <a:solidFill>
                            <a:srgbClr val="000000"/>
                          </a:solidFill>
                          <a:effectLst/>
                          <a:latin typeface="Calibri" charset="0"/>
                          <a:ea typeface="Calibri" charset="0"/>
                          <a:cs typeface="Calibri" charset="0"/>
                        </a:rPr>
                        <a:t>age</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97809">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Better access and use of co-produced </a:t>
                      </a:r>
                      <a:r>
                        <a:rPr lang="en-GB" sz="1000" dirty="0" smtClean="0">
                          <a:solidFill>
                            <a:srgbClr val="000000"/>
                          </a:solidFill>
                          <a:effectLst/>
                          <a:latin typeface="Calibri" charset="0"/>
                          <a:ea typeface="Calibri" charset="0"/>
                          <a:cs typeface="Calibri" charset="0"/>
                        </a:rPr>
                        <a:t>technology</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405050">
                <a:tc>
                  <a:txBody>
                    <a:bodyPr/>
                    <a:lstStyle/>
                    <a:p>
                      <a:pPr marL="171450" marR="0" indent="-171450">
                        <a:lnSpc>
                          <a:spcPct val="130000"/>
                        </a:lnSpc>
                        <a:spcBef>
                          <a:spcPts val="0"/>
                        </a:spcBef>
                        <a:spcAft>
                          <a:spcPts val="1200"/>
                        </a:spcAft>
                        <a:buFont typeface="Arial" charset="0"/>
                        <a:buChar char="•"/>
                      </a:pPr>
                      <a:r>
                        <a:rPr lang="en-GB" sz="1000" dirty="0">
                          <a:solidFill>
                            <a:srgbClr val="000000"/>
                          </a:solidFill>
                          <a:effectLst/>
                          <a:latin typeface="Calibri" charset="0"/>
                          <a:ea typeface="Calibri" charset="0"/>
                          <a:cs typeface="Calibri" charset="0"/>
                        </a:rPr>
                        <a:t>Need a broader approach to evaluation, e.g., social impact and third sector </a:t>
                      </a: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397809">
                <a:tc>
                  <a:txBody>
                    <a:bodyPr/>
                    <a:lstStyle/>
                    <a:p>
                      <a:pPr marL="0" marR="0" indent="0">
                        <a:lnSpc>
                          <a:spcPct val="130000"/>
                        </a:lnSpc>
                        <a:spcBef>
                          <a:spcPts val="0"/>
                        </a:spcBef>
                        <a:spcAft>
                          <a:spcPts val="1200"/>
                        </a:spcAft>
                        <a:buFont typeface="Arial" charset="0"/>
                        <a:buNone/>
                      </a:pP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noFill/>
                  </a:tcPr>
                </a:tc>
              </a:tr>
              <a:tr h="234618">
                <a:tc>
                  <a:txBody>
                    <a:bodyPr/>
                    <a:lstStyle/>
                    <a:p>
                      <a:pPr marL="0" marR="0" indent="0">
                        <a:lnSpc>
                          <a:spcPct val="130000"/>
                        </a:lnSpc>
                        <a:spcBef>
                          <a:spcPts val="0"/>
                        </a:spcBef>
                        <a:spcAft>
                          <a:spcPts val="1200"/>
                        </a:spcAft>
                        <a:buFont typeface="Arial" charset="0"/>
                        <a:buNone/>
                      </a:pPr>
                      <a:endParaRPr lang="en-GB" sz="1000" dirty="0">
                        <a:solidFill>
                          <a:srgbClr val="000000"/>
                        </a:solidFill>
                        <a:effectLst/>
                        <a:latin typeface="Times New Roman" charset="0"/>
                        <a:ea typeface="Times New Roman" charset="0"/>
                      </a:endParaRPr>
                    </a:p>
                  </a:txBody>
                  <a:tcPr marL="45720" marR="4572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B w="12700" cap="flat" cmpd="sng" algn="ctr">
                      <a:solidFill>
                        <a:srgbClr val="002060"/>
                      </a:solidFill>
                      <a:prstDash val="solid"/>
                      <a:round/>
                      <a:headEnd type="none" w="med" len="med"/>
                      <a:tailEnd type="none" w="med" len="med"/>
                    </a:lnB>
                    <a:noFill/>
                  </a:tcPr>
                </a:tc>
              </a:tr>
            </a:tbl>
          </a:graphicData>
        </a:graphic>
      </p:graphicFrame>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73027" y="1960128"/>
            <a:ext cx="2833425" cy="4221899"/>
          </a:xfrm>
          <a:prstGeom prst="rect">
            <a:avLst/>
          </a:prstGeom>
          <a:noFill/>
          <a:ln>
            <a:no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554044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Rectangle 17"/>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Section Four: 	Conclusion and Next Steps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7886700" cy="5301205"/>
          </a:xfrm>
          <a:prstGeom prst="rect">
            <a:avLst/>
          </a:prstGeom>
          <a:noFill/>
          <a:ln>
            <a:noFill/>
          </a:ln>
        </p:spPr>
        <p:txBody>
          <a:bodyPr wrap="square" rtlCol="0">
            <a:noAutofit/>
          </a:bodyPr>
          <a:lstStyle/>
          <a:p>
            <a:pPr algn="just"/>
            <a:r>
              <a:rPr lang="en-GB" sz="1100" dirty="0" smtClean="0">
                <a:solidFill>
                  <a:prstClr val="black"/>
                </a:solidFill>
              </a:rPr>
              <a:t>In bringing this write up to a close, it is worth revisiting observations made in the Introductory section, namely that the objectives of organising and delivering the Symposium were to test the appetite and energy across the North of England for a trans-regional programme of work in ageing health. </a:t>
            </a:r>
          </a:p>
          <a:p>
            <a:pPr algn="just"/>
            <a:endParaRPr lang="en-GB" sz="1100" dirty="0">
              <a:solidFill>
                <a:prstClr val="black"/>
              </a:solidFill>
            </a:endParaRPr>
          </a:p>
          <a:p>
            <a:pPr algn="just"/>
            <a:r>
              <a:rPr lang="en-GB" sz="1100" dirty="0" smtClean="0">
                <a:solidFill>
                  <a:prstClr val="black"/>
                </a:solidFill>
              </a:rPr>
              <a:t>Thanks to the time given by the attendees on the day, and the numerous positive and supportive messages and communication that the author and the AHA North Operations Executive have received, our hypothesis for hearts and minds being ready to collaborate and align our thinking has been tentatively proven. </a:t>
            </a:r>
          </a:p>
          <a:p>
            <a:pPr algn="just"/>
            <a:endParaRPr lang="en-GB" sz="1100" dirty="0">
              <a:solidFill>
                <a:prstClr val="black"/>
              </a:solidFill>
            </a:endParaRPr>
          </a:p>
          <a:p>
            <a:pPr algn="just"/>
            <a:r>
              <a:rPr lang="en-GB" sz="1100" dirty="0" smtClean="0">
                <a:solidFill>
                  <a:prstClr val="black"/>
                </a:solidFill>
              </a:rPr>
              <a:t>However, this is an ambitious programme of work - in itself innovative - and as an immediate next step we shall build on feedback from the round tables by conducting an inventory of skills and expertise already established, plus a gap analysis within each of the four AHSN sub-regions geographies of the North within four condition themed areas, namely: </a:t>
            </a:r>
          </a:p>
          <a:p>
            <a:pPr algn="just"/>
            <a:r>
              <a:rPr lang="en-GB" sz="1100" dirty="0" smtClean="0">
                <a:solidFill>
                  <a:prstClr val="black"/>
                </a:solidFill>
              </a:rPr>
              <a:t> </a:t>
            </a:r>
          </a:p>
          <a:p>
            <a:pPr marL="171450" indent="-171450" algn="just">
              <a:buFont typeface="Arial" charset="0"/>
              <a:buChar char="•"/>
            </a:pPr>
            <a:r>
              <a:rPr lang="en-GB" sz="1100" dirty="0" smtClean="0">
                <a:solidFill>
                  <a:prstClr val="black"/>
                </a:solidFill>
              </a:rPr>
              <a:t>Atrial Fibrillation,</a:t>
            </a:r>
          </a:p>
          <a:p>
            <a:pPr marL="171450" indent="-171450" algn="just">
              <a:buFont typeface="Arial" charset="0"/>
              <a:buChar char="•"/>
            </a:pPr>
            <a:r>
              <a:rPr lang="en-GB" sz="1100" dirty="0" smtClean="0">
                <a:solidFill>
                  <a:prstClr val="black"/>
                </a:solidFill>
              </a:rPr>
              <a:t>Musculoskeletal Disorders,</a:t>
            </a:r>
          </a:p>
          <a:p>
            <a:pPr marL="171450" indent="-171450" algn="just">
              <a:buFont typeface="Arial" charset="0"/>
              <a:buChar char="•"/>
            </a:pPr>
            <a:r>
              <a:rPr lang="en-GB" sz="1100" dirty="0" smtClean="0">
                <a:solidFill>
                  <a:prstClr val="black"/>
                </a:solidFill>
              </a:rPr>
              <a:t>Falls and Fractures, and</a:t>
            </a:r>
          </a:p>
          <a:p>
            <a:pPr marL="171450" indent="-171450" algn="just">
              <a:buFont typeface="Arial" charset="0"/>
              <a:buChar char="•"/>
            </a:pPr>
            <a:r>
              <a:rPr lang="en-GB" sz="1100" dirty="0" smtClean="0">
                <a:solidFill>
                  <a:prstClr val="black"/>
                </a:solidFill>
              </a:rPr>
              <a:t>eFrailty,</a:t>
            </a:r>
          </a:p>
          <a:p>
            <a:pPr marL="171450" indent="-171450" algn="just">
              <a:buFont typeface="Arial" charset="0"/>
              <a:buChar char="•"/>
            </a:pPr>
            <a:endParaRPr lang="en-GB" sz="1100" dirty="0">
              <a:solidFill>
                <a:prstClr val="black"/>
              </a:solidFill>
            </a:endParaRPr>
          </a:p>
          <a:p>
            <a:r>
              <a:rPr lang="en-GB" sz="1100" dirty="0">
                <a:solidFill>
                  <a:prstClr val="black"/>
                </a:solidFill>
              </a:rPr>
              <a:t>enabling us to sharpen our focus on to opportunities for natural scale up, plus start the process of creating the much-mentioned 'Atlas for the North'. </a:t>
            </a:r>
            <a:endParaRPr lang="en-GB" sz="1100" dirty="0" smtClean="0">
              <a:solidFill>
                <a:prstClr val="black"/>
              </a:solidFill>
            </a:endParaRPr>
          </a:p>
          <a:p>
            <a:endParaRPr lang="en-GB" sz="1100" dirty="0">
              <a:solidFill>
                <a:prstClr val="black"/>
              </a:solidFill>
            </a:endParaRPr>
          </a:p>
          <a:p>
            <a:r>
              <a:rPr lang="en-GB" sz="1100" dirty="0">
                <a:solidFill>
                  <a:prstClr val="black"/>
                </a:solidFill>
              </a:rPr>
              <a:t>We look forward to providing you with regular, timely updates and sharing opportunities for your involvement as the AHA North programme of activity develops</a:t>
            </a:r>
            <a:r>
              <a:rPr lang="en-GB" sz="1100" dirty="0" smtClean="0">
                <a:solidFill>
                  <a:prstClr val="black"/>
                </a:solidFill>
              </a:rPr>
              <a:t>.</a:t>
            </a:r>
          </a:p>
          <a:p>
            <a:pPr algn="just"/>
            <a:endParaRPr lang="en-GB" sz="1100" dirty="0">
              <a:solidFill>
                <a:prstClr val="black"/>
              </a:solidFill>
            </a:endParaRPr>
          </a:p>
          <a:p>
            <a:pPr algn="just"/>
            <a:endParaRPr lang="en-GB" sz="1100" dirty="0" smtClean="0">
              <a:solidFill>
                <a:prstClr val="black"/>
              </a:solidFill>
            </a:endParaRPr>
          </a:p>
          <a:p>
            <a:pPr algn="just"/>
            <a:r>
              <a:rPr lang="en-GB" sz="1100" b="1" dirty="0" smtClean="0">
                <a:solidFill>
                  <a:prstClr val="black"/>
                </a:solidFill>
              </a:rPr>
              <a:t>For further information regarding the content of this report, please contact Nicola Wilson, Operations Manager, NHSA: </a:t>
            </a:r>
            <a:r>
              <a:rPr lang="en-GB" sz="1100" dirty="0" smtClean="0">
                <a:solidFill>
                  <a:prstClr val="black"/>
                </a:solidFill>
                <a:hlinkClick r:id="rId2"/>
              </a:rPr>
              <a:t>Nicola.Wilson@thenhsa.co.uk</a:t>
            </a:r>
            <a:r>
              <a:rPr lang="en-GB" sz="1100" dirty="0" smtClean="0">
                <a:solidFill>
                  <a:prstClr val="black"/>
                </a:solidFill>
              </a:rPr>
              <a:t> </a:t>
            </a:r>
          </a:p>
          <a:p>
            <a:pPr algn="just"/>
            <a:endParaRPr lang="en-GB" sz="1100" b="1" dirty="0" smtClean="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p:txBody>
      </p: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332297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 name="Rectangle 17"/>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2790966"/>
            <a:ext cx="7886700" cy="445102"/>
          </a:xfrm>
        </p:spPr>
        <p:txBody>
          <a:bodyPr>
            <a:noAutofit/>
          </a:bodyPr>
          <a:lstStyle/>
          <a:p>
            <a:r>
              <a:rPr lang="en-US" sz="3600" b="1" dirty="0" smtClean="0">
                <a:solidFill>
                  <a:srgbClr val="002060"/>
                </a:solidFill>
                <a:latin typeface="+mn-lt"/>
              </a:rPr>
              <a:t>Appendices</a:t>
            </a:r>
            <a:endParaRPr lang="en-US" sz="3600" b="1" dirty="0">
              <a:solidFill>
                <a:srgbClr val="002060"/>
              </a:solidFill>
              <a:latin typeface="+mn-lt"/>
            </a:endParaRPr>
          </a:p>
        </p:txBody>
      </p: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26</a:t>
            </a:fld>
            <a:endParaRPr lang="en-US" dirty="0"/>
          </a:p>
        </p:txBody>
      </p:sp>
      <p:cxnSp>
        <p:nvCxnSpPr>
          <p:cNvPr id="9" name="Straight Connector 8"/>
          <p:cNvCxnSpPr/>
          <p:nvPr/>
        </p:nvCxnSpPr>
        <p:spPr>
          <a:xfrm>
            <a:off x="628650" y="3368229"/>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787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6" name="Rectangle 15"/>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27</a:t>
            </a:fld>
            <a:endParaRPr lang="en-US" dirty="0"/>
          </a:p>
        </p:txBody>
      </p:sp>
      <p:sp>
        <p:nvSpPr>
          <p:cNvPr id="14" name="TextBox 13"/>
          <p:cNvSpPr txBox="1"/>
          <p:nvPr/>
        </p:nvSpPr>
        <p:spPr>
          <a:xfrm>
            <a:off x="611288" y="1271972"/>
            <a:ext cx="7886700" cy="4503869"/>
          </a:xfrm>
          <a:prstGeom prst="rect">
            <a:avLst/>
          </a:prstGeom>
          <a:noFill/>
          <a:ln>
            <a:noFill/>
          </a:ln>
        </p:spPr>
        <p:txBody>
          <a:bodyPr wrap="square" rtlCol="0">
            <a:noAutofit/>
          </a:bodyPr>
          <a:lstStyle/>
          <a:p>
            <a:r>
              <a:rPr lang="en-GB" sz="1100" b="1" dirty="0" smtClean="0">
                <a:solidFill>
                  <a:srgbClr val="002060"/>
                </a:solidFill>
                <a:latin typeface="Calibri" charset="0"/>
                <a:ea typeface="Calibri" charset="0"/>
                <a:cs typeface="Calibri" charset="0"/>
              </a:rPr>
              <a:t>The round table discussion covered a variety of topics throughout the course of the day. Please click on a subject area below to access the scribe notes taken during each session.</a:t>
            </a:r>
          </a:p>
          <a:p>
            <a:endParaRPr lang="en-GB" sz="1100" b="1" dirty="0">
              <a:solidFill>
                <a:srgbClr val="002060"/>
              </a:solidFill>
              <a:effectLst/>
              <a:latin typeface="Calibri" charset="0"/>
              <a:ea typeface="Calibri" charset="0"/>
              <a:cs typeface="Calibri" charset="0"/>
            </a:endParaRPr>
          </a:p>
          <a:p>
            <a:r>
              <a:rPr lang="en-GB" sz="1100" b="1" dirty="0" smtClean="0">
                <a:solidFill>
                  <a:srgbClr val="002060"/>
                </a:solidFill>
                <a:effectLst/>
                <a:latin typeface="Calibri" charset="0"/>
                <a:ea typeface="Calibri" charset="0"/>
                <a:cs typeface="Calibri" charset="0"/>
              </a:rPr>
              <a:t> </a:t>
            </a:r>
          </a:p>
          <a:p>
            <a:pPr marR="0" lvl="0">
              <a:spcBef>
                <a:spcPts val="0"/>
              </a:spcBef>
              <a:spcAft>
                <a:spcPts val="0"/>
              </a:spcAft>
            </a:pPr>
            <a:endParaRPr lang="en-GB" sz="1100" b="1" u="sng" dirty="0" smtClean="0">
              <a:solidFill>
                <a:srgbClr val="002060"/>
              </a:solidFill>
              <a:effectLst/>
              <a:ea typeface="Calibri" charset="0"/>
              <a:cs typeface="Calibri" charset="0"/>
            </a:endParaRPr>
          </a:p>
        </p:txBody>
      </p:sp>
      <p:grpSp>
        <p:nvGrpSpPr>
          <p:cNvPr id="12" name="Group 11"/>
          <p:cNvGrpSpPr/>
          <p:nvPr/>
        </p:nvGrpSpPr>
        <p:grpSpPr>
          <a:xfrm>
            <a:off x="1878656" y="2629965"/>
            <a:ext cx="5376937" cy="1451441"/>
            <a:chOff x="1889288" y="2582223"/>
            <a:chExt cx="5376937" cy="1451441"/>
          </a:xfrm>
        </p:grpSpPr>
        <p:grpSp>
          <p:nvGrpSpPr>
            <p:cNvPr id="7" name="Group 6"/>
            <p:cNvGrpSpPr>
              <a:grpSpLocks noChangeAspect="1"/>
            </p:cNvGrpSpPr>
            <p:nvPr/>
          </p:nvGrpSpPr>
          <p:grpSpPr>
            <a:xfrm>
              <a:off x="1889288" y="2582223"/>
              <a:ext cx="2556000" cy="1451441"/>
              <a:chOff x="611288" y="1941322"/>
              <a:chExt cx="3024000" cy="1717200"/>
            </a:xfrm>
          </p:grpSpPr>
          <p:sp>
            <p:nvSpPr>
              <p:cNvPr id="9" name="Rectangle 8"/>
              <p:cNvSpPr/>
              <p:nvPr/>
            </p:nvSpPr>
            <p:spPr>
              <a:xfrm>
                <a:off x="611288" y="1941322"/>
                <a:ext cx="3024000" cy="1717200"/>
              </a:xfrm>
              <a:prstGeom prst="rect">
                <a:avLst/>
              </a:prstGeom>
              <a:solidFill>
                <a:srgbClr val="002060"/>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rPr>
                  <a:t>MSK</a:t>
                </a:r>
                <a:endParaRPr lang="en-GB" b="1" dirty="0">
                  <a:solidFill>
                    <a:srgbClr val="002060"/>
                  </a:solidFill>
                </a:endParaRPr>
              </a:p>
            </p:txBody>
          </p:sp>
          <p:sp>
            <p:nvSpPr>
              <p:cNvPr id="8" name="Rectangle 7">
                <a:hlinkClick r:id="" action="ppaction://hlinkshowjump?jump=nextslide"/>
              </p:cNvPr>
              <p:cNvSpPr/>
              <p:nvPr/>
            </p:nvSpPr>
            <p:spPr>
              <a:xfrm>
                <a:off x="665991" y="2013314"/>
                <a:ext cx="2914595" cy="1573217"/>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rPr>
                  <a:t>Falls Prevention</a:t>
                </a:r>
                <a:endParaRPr lang="en-GB" b="1" dirty="0">
                  <a:solidFill>
                    <a:srgbClr val="002060"/>
                  </a:solidFill>
                </a:endParaRPr>
              </a:p>
            </p:txBody>
          </p:sp>
        </p:grpSp>
        <p:grpSp>
          <p:nvGrpSpPr>
            <p:cNvPr id="6" name="Group 5"/>
            <p:cNvGrpSpPr>
              <a:grpSpLocks noChangeAspect="1"/>
            </p:cNvGrpSpPr>
            <p:nvPr/>
          </p:nvGrpSpPr>
          <p:grpSpPr>
            <a:xfrm>
              <a:off x="4710225" y="2582223"/>
              <a:ext cx="2556000" cy="1451441"/>
              <a:chOff x="5473988" y="1941322"/>
              <a:chExt cx="3024000" cy="1717200"/>
            </a:xfrm>
          </p:grpSpPr>
          <p:sp>
            <p:nvSpPr>
              <p:cNvPr id="10" name="Rectangle 9"/>
              <p:cNvSpPr/>
              <p:nvPr/>
            </p:nvSpPr>
            <p:spPr>
              <a:xfrm>
                <a:off x="5473988" y="1941322"/>
                <a:ext cx="3024000" cy="1717200"/>
              </a:xfrm>
              <a:prstGeom prst="rect">
                <a:avLst/>
              </a:prstGeom>
              <a:solidFill>
                <a:srgbClr val="002060"/>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rPr>
                  <a:t>MSK</a:t>
                </a:r>
                <a:endParaRPr lang="en-GB" b="1" dirty="0">
                  <a:solidFill>
                    <a:srgbClr val="002060"/>
                  </a:solidFill>
                </a:endParaRPr>
              </a:p>
            </p:txBody>
          </p:sp>
          <p:sp>
            <p:nvSpPr>
              <p:cNvPr id="11" name="Rectangle 10">
                <a:hlinkClick r:id="rId2" action="ppaction://hlinksldjump"/>
              </p:cNvPr>
              <p:cNvSpPr/>
              <p:nvPr/>
            </p:nvSpPr>
            <p:spPr>
              <a:xfrm>
                <a:off x="5528691" y="2013314"/>
                <a:ext cx="2914595" cy="1573217"/>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rPr>
                  <a:t>MSK</a:t>
                </a:r>
                <a:endParaRPr lang="en-GB" b="1" dirty="0">
                  <a:solidFill>
                    <a:srgbClr val="002060"/>
                  </a:solidFill>
                </a:endParaRPr>
              </a:p>
            </p:txBody>
          </p:sp>
        </p:grpSp>
      </p:grpSp>
      <p:grpSp>
        <p:nvGrpSpPr>
          <p:cNvPr id="13" name="Group 12"/>
          <p:cNvGrpSpPr>
            <a:grpSpLocks noChangeAspect="1"/>
          </p:cNvGrpSpPr>
          <p:nvPr/>
        </p:nvGrpSpPr>
        <p:grpSpPr>
          <a:xfrm>
            <a:off x="611288" y="4322061"/>
            <a:ext cx="2556000" cy="1451441"/>
            <a:chOff x="5473988" y="1941322"/>
            <a:chExt cx="3024000" cy="1717200"/>
          </a:xfrm>
        </p:grpSpPr>
        <p:sp>
          <p:nvSpPr>
            <p:cNvPr id="15" name="Rectangle 14"/>
            <p:cNvSpPr/>
            <p:nvPr/>
          </p:nvSpPr>
          <p:spPr>
            <a:xfrm>
              <a:off x="5473988" y="1941322"/>
              <a:ext cx="3024000" cy="1717200"/>
            </a:xfrm>
            <a:prstGeom prst="rect">
              <a:avLst/>
            </a:prstGeom>
            <a:solidFill>
              <a:srgbClr val="002060"/>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rPr>
                <a:t>MSK</a:t>
              </a:r>
              <a:endParaRPr lang="en-GB" b="1" dirty="0">
                <a:solidFill>
                  <a:srgbClr val="002060"/>
                </a:solidFill>
              </a:endParaRPr>
            </a:p>
          </p:txBody>
        </p:sp>
        <p:sp>
          <p:nvSpPr>
            <p:cNvPr id="17" name="Rectangle 16">
              <a:hlinkClick r:id="rId3" action="ppaction://hlinksldjump"/>
            </p:cNvPr>
            <p:cNvSpPr/>
            <p:nvPr/>
          </p:nvSpPr>
          <p:spPr>
            <a:xfrm>
              <a:off x="5528691" y="2013314"/>
              <a:ext cx="2914595" cy="1573217"/>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rPr>
                <a:t>eFrailty</a:t>
              </a:r>
              <a:endParaRPr lang="en-GB" b="1" dirty="0">
                <a:solidFill>
                  <a:srgbClr val="002060"/>
                </a:solidFill>
              </a:endParaRPr>
            </a:p>
          </p:txBody>
        </p:sp>
      </p:grpSp>
      <p:grpSp>
        <p:nvGrpSpPr>
          <p:cNvPr id="18" name="Group 17"/>
          <p:cNvGrpSpPr>
            <a:grpSpLocks noChangeAspect="1"/>
          </p:cNvGrpSpPr>
          <p:nvPr/>
        </p:nvGrpSpPr>
        <p:grpSpPr>
          <a:xfrm>
            <a:off x="5941988" y="4322061"/>
            <a:ext cx="2556000" cy="1451441"/>
            <a:chOff x="5473988" y="1941322"/>
            <a:chExt cx="3024000" cy="1717200"/>
          </a:xfrm>
        </p:grpSpPr>
        <p:sp>
          <p:nvSpPr>
            <p:cNvPr id="19" name="Rectangle 18"/>
            <p:cNvSpPr/>
            <p:nvPr/>
          </p:nvSpPr>
          <p:spPr>
            <a:xfrm>
              <a:off x="5473988" y="1941322"/>
              <a:ext cx="3024000" cy="1717200"/>
            </a:xfrm>
            <a:prstGeom prst="rect">
              <a:avLst/>
            </a:prstGeom>
            <a:solidFill>
              <a:srgbClr val="002060"/>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rPr>
                <a:t>MSK</a:t>
              </a:r>
              <a:endParaRPr lang="en-GB" b="1" dirty="0">
                <a:solidFill>
                  <a:srgbClr val="002060"/>
                </a:solidFill>
              </a:endParaRPr>
            </a:p>
          </p:txBody>
        </p:sp>
        <p:sp>
          <p:nvSpPr>
            <p:cNvPr id="20" name="Rectangle 19">
              <a:hlinkClick r:id="rId4" action="ppaction://hlinksldjump"/>
            </p:cNvPr>
            <p:cNvSpPr/>
            <p:nvPr/>
          </p:nvSpPr>
          <p:spPr>
            <a:xfrm>
              <a:off x="5528691" y="2013314"/>
              <a:ext cx="2914595" cy="1573217"/>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rPr>
                <a:t>Ideas Cloud</a:t>
              </a:r>
              <a:endParaRPr lang="en-GB" b="1" dirty="0">
                <a:solidFill>
                  <a:srgbClr val="002060"/>
                </a:solidFill>
              </a:endParaRPr>
            </a:p>
          </p:txBody>
        </p:sp>
      </p:grpSp>
      <p:grpSp>
        <p:nvGrpSpPr>
          <p:cNvPr id="22" name="Group 21"/>
          <p:cNvGrpSpPr>
            <a:grpSpLocks noChangeAspect="1"/>
          </p:cNvGrpSpPr>
          <p:nvPr/>
        </p:nvGrpSpPr>
        <p:grpSpPr>
          <a:xfrm>
            <a:off x="3276638" y="4322061"/>
            <a:ext cx="2556000" cy="1451441"/>
            <a:chOff x="5473988" y="1941322"/>
            <a:chExt cx="3024000" cy="1717200"/>
          </a:xfrm>
        </p:grpSpPr>
        <p:sp>
          <p:nvSpPr>
            <p:cNvPr id="23" name="Rectangle 22"/>
            <p:cNvSpPr/>
            <p:nvPr/>
          </p:nvSpPr>
          <p:spPr>
            <a:xfrm>
              <a:off x="5473988" y="1941322"/>
              <a:ext cx="3024000" cy="1717200"/>
            </a:xfrm>
            <a:prstGeom prst="rect">
              <a:avLst/>
            </a:prstGeom>
            <a:solidFill>
              <a:srgbClr val="002060"/>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rPr>
                <a:t>MSK</a:t>
              </a:r>
              <a:endParaRPr lang="en-GB" b="1" dirty="0">
                <a:solidFill>
                  <a:srgbClr val="002060"/>
                </a:solidFill>
              </a:endParaRPr>
            </a:p>
          </p:txBody>
        </p:sp>
        <p:sp>
          <p:nvSpPr>
            <p:cNvPr id="24" name="Rectangle 23">
              <a:hlinkClick r:id="rId5" action="ppaction://hlinksldjump"/>
            </p:cNvPr>
            <p:cNvSpPr/>
            <p:nvPr/>
          </p:nvSpPr>
          <p:spPr>
            <a:xfrm>
              <a:off x="5528691" y="2013314"/>
              <a:ext cx="2914595" cy="1573217"/>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Cross-Sectoral, Trans-Regional Collaboration</a:t>
              </a:r>
            </a:p>
          </p:txBody>
        </p:sp>
      </p:grpSp>
    </p:spTree>
    <p:extLst>
      <p:ext uri="{BB962C8B-B14F-4D97-AF65-F5344CB8AC3E}">
        <p14:creationId xmlns:p14="http://schemas.microsoft.com/office/powerpoint/2010/main" val="2121569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nip Single Corner Rectangle 7">
            <a:hlinkClick r:id="rId2" action="ppaction://hlinksldjump"/>
          </p:cNvPr>
          <p:cNvSpPr/>
          <p:nvPr/>
        </p:nvSpPr>
        <p:spPr>
          <a:xfrm>
            <a:off x="1246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nip Single Corner Rectangle 9">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1" name="Snip Single Corner Rectangle 10">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2" name="Snip Single Corner Rectangle 11">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13" name="Snip Single Corner Rectangle 12">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15" name="Rectangle 14"/>
          <p:cNvSpPr/>
          <p:nvPr/>
        </p:nvSpPr>
        <p:spPr>
          <a:xfrm>
            <a:off x="144131" y="352489"/>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28</a:t>
            </a:fld>
            <a:endParaRPr lang="en-US" dirty="0"/>
          </a:p>
        </p:txBody>
      </p:sp>
      <p:sp>
        <p:nvSpPr>
          <p:cNvPr id="14" name="TextBox 13"/>
          <p:cNvSpPr txBox="1"/>
          <p:nvPr/>
        </p:nvSpPr>
        <p:spPr>
          <a:xfrm>
            <a:off x="611288" y="1599521"/>
            <a:ext cx="7886700" cy="4503869"/>
          </a:xfrm>
          <a:prstGeom prst="rect">
            <a:avLst/>
          </a:prstGeom>
          <a:noFill/>
          <a:ln>
            <a:noFill/>
          </a:ln>
        </p:spPr>
        <p:txBody>
          <a:bodyPr wrap="square" rtlCol="0">
            <a:noAutofit/>
          </a:bodyPr>
          <a:lstStyle/>
          <a:p>
            <a:r>
              <a:rPr lang="en-GB" sz="1100" b="1" dirty="0" smtClean="0">
                <a:solidFill>
                  <a:srgbClr val="002060"/>
                </a:solidFill>
                <a:effectLst/>
                <a:latin typeface="Calibri" charset="0"/>
                <a:ea typeface="Calibri" charset="0"/>
                <a:cs typeface="Calibri" charset="0"/>
              </a:rPr>
              <a:t>Facilitator Question: What is the challenge of pan-regional spread/adoption, what do we need to take on board?</a:t>
            </a:r>
          </a:p>
          <a:p>
            <a:pPr marR="0" lvl="0">
              <a:spcBef>
                <a:spcPts val="0"/>
              </a:spcBef>
              <a:spcAft>
                <a:spcPts val="0"/>
              </a:spcAft>
            </a:pPr>
            <a:endParaRPr lang="en-GB" sz="1100" b="1" u="sng" dirty="0" smtClean="0">
              <a:solidFill>
                <a:srgbClr val="002060"/>
              </a:solidFill>
              <a:effectLst/>
              <a:ea typeface="Calibri" charset="0"/>
              <a:cs typeface="Calibri"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Manchester: It is very difficult – the North East opted out of the city region and we need leadership at that city region level to mobilise all the players at that level. Its more difficult and you’ve got to work within GM 10 local authorities, hospitals, CCCGs. It’s an unusually complex set of relationships and you’ve got to have an idea of what you want to achieve.</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In GM, we have to save £2bn and not sure how many people think it’s achievable.</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With leadership people take ownership. Part of the negative of that is that people think ‘not invented here’ – if they feel part of the invention they’re more likely to take it forward.</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As part of an AHSN we still have that issue – not invented here – but this agenda is everyone’s agenda. If you were on the outside listening in you’d be aghast that there wouldn’t be a trans-regional consensus. There is no part of the country that isn’t suffering from these challenges. There’s a wide spread of partnership work. Is there a part of where it has worked well where we have a good partnership across regions and why?</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It’s about size in Wales and Northern Ireland. There’s an established community with devolved powers etc.; they know how to get things done. In London it’s almost impossible to get things done at that scale. There’s also something about people who lead local government, health and social care. You need to adopt a city view and get city pride. Which is something that’s developed in Manchester over the past 20 years.</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National agendas have helped with that, as people can’t afford to have that against the advancing population age.</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So, identity is really important. It’s not all harmonious within the boundaries of Manchester but even so there’s something you have within Manchester – there is a Northern identity and perhaps we need to be majoring on that in our pitch. One of the things I’ve been thinking about since Reference Site award happened is the Golden Triangle and I’d have heard about it by now if this level of success had happened in the South.</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The Northern Powerhouse is the closest we have to that and you could argue that trying to develop an approach around ageing and health and care services may be one way forward. If you find yourself out of decision making its very difficult to get on the agenda.</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I saw a presentation last week from Brussels. One of the slides was a light bulb moment where they said, ‘All the big social services participate in an early and key way.’ We need to get the right balance. Shifting the big agenda has more of an impact than standing outside.</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Can we be helped by Universities? We don’t have that connection on the trust side – we’re lacking connections between clinicians and academics.</a:t>
            </a:r>
            <a:endParaRPr lang="en-GB" sz="1100" dirty="0">
              <a:solidFill>
                <a:srgbClr val="002060"/>
              </a:solidFill>
              <a:effectLst/>
              <a:ea typeface="Arial" charset="0"/>
              <a:cs typeface="Arial" charset="0"/>
            </a:endParaRP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Falls Prevention: </a:t>
            </a:r>
          </a:p>
        </p:txBody>
      </p:sp>
    </p:spTree>
    <p:extLst>
      <p:ext uri="{BB962C8B-B14F-4D97-AF65-F5344CB8AC3E}">
        <p14:creationId xmlns:p14="http://schemas.microsoft.com/office/powerpoint/2010/main" val="1670049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6" name="Snip Single Corner Rectangle 15">
            <a:hlinkClick r:id="rId2" action="ppaction://hlinksldjump"/>
          </p:cNvPr>
          <p:cNvSpPr/>
          <p:nvPr/>
        </p:nvSpPr>
        <p:spPr>
          <a:xfrm>
            <a:off x="1246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17" name="Rectangle 16"/>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nip Single Corner Rectangle 17">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9" name="Snip Single Corner Rectangle 18">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20" name="Snip Single Corner Rectangle 19">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21" name="Snip Single Corner Rectangle 20">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22" name="Rectangle 21"/>
          <p:cNvSpPr/>
          <p:nvPr/>
        </p:nvSpPr>
        <p:spPr>
          <a:xfrm>
            <a:off x="144131" y="352489"/>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29</a:t>
            </a:fld>
            <a:endParaRPr lang="en-US" dirty="0"/>
          </a:p>
        </p:txBody>
      </p:sp>
      <p:sp>
        <p:nvSpPr>
          <p:cNvPr id="14" name="TextBox 13"/>
          <p:cNvSpPr txBox="1"/>
          <p:nvPr/>
        </p:nvSpPr>
        <p:spPr>
          <a:xfrm>
            <a:off x="601884" y="1599521"/>
            <a:ext cx="7886700" cy="4503869"/>
          </a:xfrm>
          <a:prstGeom prst="rect">
            <a:avLst/>
          </a:prstGeom>
          <a:noFill/>
          <a:ln>
            <a:noFill/>
          </a:ln>
        </p:spPr>
        <p:txBody>
          <a:bodyPr wrap="square" rtlCol="0">
            <a:noAutofit/>
          </a:bodyPr>
          <a:lstStyle/>
          <a:p>
            <a:pPr marR="0" lvl="0">
              <a:spcBef>
                <a:spcPts val="0"/>
              </a:spcBef>
              <a:spcAft>
                <a:spcPts val="0"/>
              </a:spcAft>
            </a:pPr>
            <a:endParaRPr lang="en-GB" sz="1100" b="1" u="sng" dirty="0" smtClean="0">
              <a:solidFill>
                <a:srgbClr val="002060"/>
              </a:solidFill>
              <a:effectLst/>
              <a:ea typeface="Calibri" charset="0"/>
              <a:cs typeface="Calibri"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When I met </a:t>
            </a:r>
            <a:r>
              <a:rPr lang="en-GB" sz="1100" dirty="0" smtClean="0">
                <a:solidFill>
                  <a:srgbClr val="002060"/>
                </a:solidFill>
                <a:ea typeface="Calibri" charset="0"/>
                <a:cs typeface="Calibri" charset="0"/>
              </a:rPr>
              <a:t>a colleague</a:t>
            </a:r>
            <a:r>
              <a:rPr lang="en-GB" sz="1100" dirty="0" smtClean="0">
                <a:solidFill>
                  <a:srgbClr val="002060"/>
                </a:solidFill>
                <a:effectLst/>
                <a:ea typeface="Calibri" charset="0"/>
                <a:cs typeface="Calibri" charset="0"/>
              </a:rPr>
              <a:t> five years ago I said, ‘Where are you doing your research?’ He said ‘Bologna.’ It’s an appeal for local universities to get involved.</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The Universities seem to keep the impact for themselves and not share between universities.</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If we said to the Northern agenda, “There’s six things we need to do,” that would have a huge impact.</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And that’s what people want. We’ve got nine STPs in the North – we’ve moved past pilot now – it’s ‘what can we do now? Is it scaleable, via STPs?’ That could be the six things. If you have evidence to suggest that something works you can get more people interested in it. </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One of our things is ‘tell us how it gets done.’ You need a commissioning tool kit too.</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You need cohort patient groups that are likely to need an intervention and then deliver holistic patient care and if that does work, spread across different groups.</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Falls prevention we’ve known that for a long time – how many health and social care commission that? It’s about system leadership and people being on top of it. I’ve sat and had conversations with people who’ve spent six figure sums because they’ve seen an article about something. The system is peppered by partially informed decisions. </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There’s also an issue about keeping it on the agenda – short-term funding, falls off the radar – then someone will say there’s an issue there so it is looked at again.</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There isn’t the leadership around it.</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An example you gave about having an older person’s forum – quite often that group of patients doesn’t have a voice. It doesn’t get that same press coverage.</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There are lots of examples of forums. Up until 2011 there was a lot of this activity. After the cuts this disappeared, so giving people a voice and an active role is absolutely right.</a:t>
            </a:r>
            <a:endParaRPr lang="en-GB" sz="1100" dirty="0" smtClean="0">
              <a:solidFill>
                <a:srgbClr val="002060"/>
              </a:solidFill>
              <a:effectLst/>
              <a:ea typeface="Arial" charset="0"/>
              <a:cs typeface="Arial" charset="0"/>
            </a:endParaRPr>
          </a:p>
          <a:p>
            <a:pPr marL="342900" lvl="0" indent="-342900">
              <a:buFont typeface="Arial" charset="0"/>
              <a:buChar char="●"/>
            </a:pPr>
            <a:r>
              <a:rPr lang="en-GB" sz="1100" dirty="0" smtClean="0">
                <a:solidFill>
                  <a:srgbClr val="002060"/>
                </a:solidFill>
                <a:effectLst/>
                <a:ea typeface="Calibri" charset="0"/>
                <a:cs typeface="Calibri" charset="0"/>
              </a:rPr>
              <a:t>The innovation now is all there to help bring everything up and to link it all in technology is another opportunity.</a:t>
            </a:r>
            <a:endParaRPr lang="en-GB" sz="1100" dirty="0" smtClean="0">
              <a:solidFill>
                <a:srgbClr val="002060"/>
              </a:solidFill>
              <a:effectLst/>
              <a:ea typeface="Arial" charset="0"/>
              <a:cs typeface="Arial" charset="0"/>
            </a:endParaRPr>
          </a:p>
          <a:p>
            <a:pPr marR="0" lvl="0">
              <a:spcBef>
                <a:spcPts val="0"/>
              </a:spcBef>
              <a:spcAft>
                <a:spcPts val="0"/>
              </a:spcAft>
            </a:pPr>
            <a:endParaRPr lang="en-GB" sz="1100" b="1" u="sng" dirty="0" smtClean="0">
              <a:solidFill>
                <a:srgbClr val="002060"/>
              </a:solidFill>
              <a:effectLst/>
              <a:ea typeface="Calibri" charset="0"/>
              <a:cs typeface="Calibri" charset="0"/>
            </a:endParaRP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Falls Prevention: </a:t>
            </a:r>
          </a:p>
        </p:txBody>
      </p:sp>
    </p:spTree>
    <p:extLst>
      <p:ext uri="{BB962C8B-B14F-4D97-AF65-F5344CB8AC3E}">
        <p14:creationId xmlns:p14="http://schemas.microsoft.com/office/powerpoint/2010/main" val="1641713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Rectangle 9"/>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Foreword</a:t>
            </a:r>
            <a:r>
              <a:rPr lang="en-US" sz="2000" b="1" dirty="0">
                <a:solidFill>
                  <a:srgbClr val="002060"/>
                </a:solidFill>
                <a:latin typeface="+mn-lt"/>
              </a:rPr>
              <a:t>: </a:t>
            </a:r>
            <a:r>
              <a:rPr lang="en-US" sz="2000" b="1" dirty="0" smtClean="0">
                <a:solidFill>
                  <a:srgbClr val="002060"/>
                </a:solidFill>
                <a:latin typeface="+mn-lt"/>
              </a:rPr>
              <a:t>	Professor </a:t>
            </a:r>
            <a:r>
              <a:rPr lang="en-US" sz="2000" b="1" dirty="0">
                <a:solidFill>
                  <a:srgbClr val="002060"/>
                </a:solidFill>
                <a:latin typeface="+mn-lt"/>
              </a:rPr>
              <a:t>Martin Vernon, National Clinical Director for Older </a:t>
            </a:r>
            <a:r>
              <a:rPr lang="en-US" sz="2000" b="1" dirty="0" smtClean="0">
                <a:solidFill>
                  <a:srgbClr val="002060"/>
                </a:solidFill>
                <a:latin typeface="+mn-lt"/>
              </a:rPr>
              <a:t>		Adults</a:t>
            </a:r>
            <a:r>
              <a:rPr lang="en-US" sz="2000" b="1" dirty="0">
                <a:solidFill>
                  <a:srgbClr val="002060"/>
                </a:solidFill>
                <a:latin typeface="+mn-lt"/>
              </a:rPr>
              <a:t>, NHS England </a:t>
            </a: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p:spPr>
        <p:txBody>
          <a:bodyPr wrap="square" rtlCol="0">
            <a:noAutofit/>
          </a:bodyPr>
          <a:lstStyle/>
          <a:p>
            <a:pPr algn="just"/>
            <a:r>
              <a:rPr lang="en-GB" sz="1100" dirty="0">
                <a:solidFill>
                  <a:prstClr val="black"/>
                </a:solidFill>
              </a:rPr>
              <a:t>We are indeed living in challenging times. Yet over the last </a:t>
            </a:r>
            <a:r>
              <a:rPr lang="en-GB" sz="1100" dirty="0" smtClean="0">
                <a:solidFill>
                  <a:prstClr val="black"/>
                </a:solidFill>
              </a:rPr>
              <a:t>year, </a:t>
            </a:r>
            <a:r>
              <a:rPr lang="en-GB" sz="1100" dirty="0">
                <a:solidFill>
                  <a:prstClr val="black"/>
                </a:solidFill>
              </a:rPr>
              <a:t>working for NHS England as National Clinical Director for Older People, I have been both privileged and impressed by the enthusiasm, ingenuity and commitment to hard work going on around the country focused on improving care and outcomes for our ageing population.  As a health and care system collectively we have much to be proud of. </a:t>
            </a:r>
            <a:endParaRPr lang="en-GB" sz="1100" dirty="0" smtClean="0">
              <a:solidFill>
                <a:prstClr val="black"/>
              </a:solidFill>
            </a:endParaRPr>
          </a:p>
          <a:p>
            <a:pPr algn="just"/>
            <a:endParaRPr lang="en-GB" sz="1100" dirty="0">
              <a:solidFill>
                <a:prstClr val="black"/>
              </a:solidFill>
            </a:endParaRPr>
          </a:p>
          <a:p>
            <a:pPr algn="just"/>
            <a:r>
              <a:rPr lang="en-GB" sz="1100" dirty="0">
                <a:solidFill>
                  <a:prstClr val="black"/>
                </a:solidFill>
              </a:rPr>
              <a:t>Of course there is much more to do if we are to drive up care quality and outcomes both now and for future generations. People aged over 85 represent one of the fastest growing segments of the population and soon in the UK a fifth of the population will be over the aged of 65.  As a result, the country’s health and care systems are facing considerable challenges as we strive to meet the needs of the most vulnerable people in our society</a:t>
            </a:r>
            <a:r>
              <a:rPr lang="en-GB" sz="1100" dirty="0" smtClean="0">
                <a:solidFill>
                  <a:prstClr val="black"/>
                </a:solidFill>
              </a:rPr>
              <a:t>.</a:t>
            </a:r>
          </a:p>
          <a:p>
            <a:pPr algn="just"/>
            <a:endParaRPr lang="en-GB" sz="1100" dirty="0">
              <a:solidFill>
                <a:prstClr val="black"/>
              </a:solidFill>
            </a:endParaRPr>
          </a:p>
          <a:p>
            <a:pPr algn="just"/>
            <a:r>
              <a:rPr lang="en-GB" sz="1100" dirty="0">
                <a:solidFill>
                  <a:prstClr val="black"/>
                </a:solidFill>
              </a:rPr>
              <a:t>There is an urgent requirement to ensure that we support our older population to stay as healthy, active and independent as possible through the effective management of the long-term conditions, which accompany </a:t>
            </a:r>
            <a:r>
              <a:rPr lang="en-GB" sz="1100" dirty="0" smtClean="0">
                <a:solidFill>
                  <a:prstClr val="black"/>
                </a:solidFill>
              </a:rPr>
              <a:t>us </a:t>
            </a:r>
            <a:r>
              <a:rPr lang="en-GB" sz="1100" dirty="0">
                <a:solidFill>
                  <a:prstClr val="black"/>
                </a:solidFill>
              </a:rPr>
              <a:t>into later life</a:t>
            </a:r>
            <a:r>
              <a:rPr lang="en-GB" sz="1100" dirty="0" smtClean="0">
                <a:solidFill>
                  <a:prstClr val="black"/>
                </a:solidFill>
              </a:rPr>
              <a:t>.</a:t>
            </a:r>
          </a:p>
          <a:p>
            <a:pPr algn="just"/>
            <a:endParaRPr lang="en-GB" sz="1100" dirty="0">
              <a:solidFill>
                <a:prstClr val="black"/>
              </a:solidFill>
            </a:endParaRPr>
          </a:p>
          <a:p>
            <a:pPr algn="just"/>
            <a:r>
              <a:rPr lang="en-GB" sz="1100" dirty="0">
                <a:solidFill>
                  <a:prstClr val="black"/>
                </a:solidFill>
              </a:rPr>
              <a:t>Prevention of unwarranted variation and promotion of healthy ageing are always going to be key to this. Through my role with NHS England, I’ve been delighted with the progress being made across the country, which addresses the Active Healthy Ageing agenda, particularly in relation to the innovations showcased by the Northern Academic Health Science Networks and the Northern Health Science Alliance</a:t>
            </a:r>
            <a:r>
              <a:rPr lang="en-GB" sz="1100" dirty="0" smtClean="0">
                <a:solidFill>
                  <a:prstClr val="black"/>
                </a:solidFill>
              </a:rPr>
              <a:t>.</a:t>
            </a:r>
          </a:p>
          <a:p>
            <a:pPr algn="just"/>
            <a:endParaRPr lang="en-GB" sz="1100" dirty="0" smtClean="0">
              <a:solidFill>
                <a:prstClr val="black"/>
              </a:solidFill>
            </a:endParaRPr>
          </a:p>
          <a:p>
            <a:pPr algn="just"/>
            <a:r>
              <a:rPr lang="en-GB" sz="1100" dirty="0" smtClean="0">
                <a:solidFill>
                  <a:prstClr val="black"/>
                </a:solidFill>
              </a:rPr>
              <a:t>In 2016 through their coordinated bids, the entire North of England was awarded 3* Reference Site Status in Active Healthy</a:t>
            </a:r>
            <a:endParaRPr lang="en-GB" sz="1100" dirty="0">
              <a:solidFill>
                <a:prstClr val="black"/>
              </a:solidFill>
            </a:endParaRPr>
          </a:p>
        </p:txBody>
      </p:sp>
      <p:sp>
        <p:nvSpPr>
          <p:cNvPr id="8" name="TextBox 7"/>
          <p:cNvSpPr txBox="1"/>
          <p:nvPr/>
        </p:nvSpPr>
        <p:spPr>
          <a:xfrm>
            <a:off x="4615775" y="1169042"/>
            <a:ext cx="1773450" cy="2437758"/>
          </a:xfrm>
          <a:prstGeom prst="rect">
            <a:avLst/>
          </a:prstGeom>
          <a:noFill/>
          <a:ln>
            <a:noFill/>
          </a:ln>
        </p:spPr>
        <p:txBody>
          <a:bodyPr wrap="square" rtlCol="0">
            <a:noAutofit/>
          </a:bodyPr>
          <a:lstStyle/>
          <a:p>
            <a:pPr algn="just"/>
            <a:r>
              <a:rPr lang="en-GB" sz="1100" dirty="0" smtClean="0">
                <a:solidFill>
                  <a:prstClr val="black"/>
                </a:solidFill>
              </a:rPr>
              <a:t>Ageing through the European Innovation Partnership.  A truly remarkable achievement based on our successful innovation in this area to date.</a:t>
            </a:r>
          </a:p>
          <a:p>
            <a:pPr algn="just"/>
            <a:endParaRPr lang="en-GB" sz="1100" dirty="0" smtClean="0">
              <a:solidFill>
                <a:prstClr val="black"/>
              </a:solidFill>
            </a:endParaRPr>
          </a:p>
          <a:p>
            <a:pPr algn="just"/>
            <a:endParaRPr lang="en-GB" sz="1100" dirty="0" smtClean="0">
              <a:solidFill>
                <a:prstClr val="black"/>
              </a:solidFill>
            </a:endParaRPr>
          </a:p>
          <a:p>
            <a:pPr algn="just"/>
            <a:r>
              <a:rPr lang="en-GB" sz="1100" dirty="0" smtClean="0">
                <a:solidFill>
                  <a:prstClr val="black"/>
                </a:solidFill>
              </a:rPr>
              <a:t>It was the work of these innovative organisations alongside the Northern Health Science Alliance that</a:t>
            </a:r>
          </a:p>
        </p:txBody>
      </p:sp>
      <p:sp>
        <p:nvSpPr>
          <p:cNvPr id="4" name="Slide Number Placeholder 3"/>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3</a:t>
            </a:fld>
            <a:endParaRPr lang="en-US" dirty="0">
              <a:solidFill>
                <a:prstClr val="black">
                  <a:tint val="75000"/>
                </a:prstClr>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9100" y="1169042"/>
            <a:ext cx="2004675" cy="2004675"/>
          </a:xfrm>
          <a:prstGeom prst="rect">
            <a:avLst/>
          </a:prstGeom>
          <a:effectLst>
            <a:outerShdw blurRad="50800" dist="76200" dir="2700000" algn="tl" rotWithShape="0">
              <a:prstClr val="black">
                <a:alpha val="40000"/>
              </a:prstClr>
            </a:outerShdw>
          </a:effectLst>
        </p:spPr>
      </p:pic>
      <p:sp>
        <p:nvSpPr>
          <p:cNvPr id="9" name="Rectangle 8"/>
          <p:cNvSpPr/>
          <p:nvPr/>
        </p:nvSpPr>
        <p:spPr>
          <a:xfrm>
            <a:off x="4615775" y="3233844"/>
            <a:ext cx="3888000" cy="3647152"/>
          </a:xfrm>
          <a:prstGeom prst="rect">
            <a:avLst/>
          </a:prstGeom>
        </p:spPr>
        <p:txBody>
          <a:bodyPr wrap="square">
            <a:spAutoFit/>
          </a:bodyPr>
          <a:lstStyle/>
          <a:p>
            <a:pPr algn="just"/>
            <a:endParaRPr lang="en-GB" sz="1100" dirty="0">
              <a:solidFill>
                <a:prstClr val="black"/>
              </a:solidFill>
            </a:endParaRPr>
          </a:p>
          <a:p>
            <a:pPr algn="just"/>
            <a:r>
              <a:rPr lang="en-GB" sz="1100" dirty="0" smtClean="0">
                <a:solidFill>
                  <a:prstClr val="black"/>
                </a:solidFill>
              </a:rPr>
              <a:t>pulled the symposium together to not only showcase what has been achieved already but to set a direction for future and accelerated progress in Active Healthy Ageing. </a:t>
            </a:r>
          </a:p>
          <a:p>
            <a:pPr algn="just"/>
            <a:endParaRPr lang="en-GB" sz="1100" dirty="0" smtClean="0">
              <a:solidFill>
                <a:prstClr val="black"/>
              </a:solidFill>
            </a:endParaRPr>
          </a:p>
          <a:p>
            <a:pPr algn="just"/>
            <a:r>
              <a:rPr lang="en-GB" sz="1100" dirty="0" smtClean="0">
                <a:solidFill>
                  <a:prstClr val="black"/>
                </a:solidFill>
              </a:rPr>
              <a:t>Whether </a:t>
            </a:r>
            <a:r>
              <a:rPr lang="en-GB" sz="1100" dirty="0">
                <a:solidFill>
                  <a:prstClr val="black"/>
                </a:solidFill>
              </a:rPr>
              <a:t>it be through the adoption and spread of the award winning electronic Frailty Index (eFI), through Bone Health programmes, the fantastic Steady On! Initiative, the work taking place </a:t>
            </a:r>
            <a:r>
              <a:rPr lang="en-GB" sz="1100" dirty="0" smtClean="0">
                <a:solidFill>
                  <a:prstClr val="black"/>
                </a:solidFill>
              </a:rPr>
              <a:t>by The Greater Manchester Ageing Hub, </a:t>
            </a:r>
            <a:r>
              <a:rPr lang="en-GB" sz="1100" dirty="0">
                <a:solidFill>
                  <a:prstClr val="black"/>
                </a:solidFill>
              </a:rPr>
              <a:t>or any of the other examples profiled on that day, we know that delivering change to improve people’s lives is what really makes the </a:t>
            </a:r>
            <a:r>
              <a:rPr lang="en-GB" sz="1100" dirty="0" smtClean="0">
                <a:solidFill>
                  <a:prstClr val="black"/>
                </a:solidFill>
              </a:rPr>
              <a:t>difference. The innovative and creative work by these organisations over the last few years has enabled great strides to be taken in addressing the real issues that challenge the NHS and the populations we serve across the country. It is encouraging to see that we have also worked actively and productively with partners and other agencies across Europe. What comes next through joint working across the North of England, under the umbrella of a combined AHA Strategy, has the potential to improve the day- to-day lives of millions of people.</a:t>
            </a:r>
            <a:endParaRPr lang="en-GB" sz="1100" dirty="0">
              <a:solidFill>
                <a:prstClr val="black"/>
              </a:solidFill>
            </a:endParaRPr>
          </a:p>
          <a:p>
            <a:pPr algn="just"/>
            <a:endParaRPr lang="en-GB" sz="1100" dirty="0">
              <a:solidFill>
                <a:prstClr val="black"/>
              </a:solidFill>
            </a:endParaRPr>
          </a:p>
        </p:txBody>
      </p:sp>
    </p:spTree>
    <p:extLst>
      <p:ext uri="{BB962C8B-B14F-4D97-AF65-F5344CB8AC3E}">
        <p14:creationId xmlns:p14="http://schemas.microsoft.com/office/powerpoint/2010/main" val="7948491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6" name="Snip Single Corner Rectangle 15">
            <a:hlinkClick r:id="rId2" action="ppaction://hlinksldjump"/>
          </p:cNvPr>
          <p:cNvSpPr/>
          <p:nvPr/>
        </p:nvSpPr>
        <p:spPr>
          <a:xfrm>
            <a:off x="1246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17" name="Rectangle 16"/>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nip Single Corner Rectangle 17">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9" name="Snip Single Corner Rectangle 18">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20" name="Snip Single Corner Rectangle 19">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21" name="Snip Single Corner Rectangle 20">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22" name="Rectangle 21"/>
          <p:cNvSpPr/>
          <p:nvPr/>
        </p:nvSpPr>
        <p:spPr>
          <a:xfrm>
            <a:off x="144131" y="352489"/>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30</a:t>
            </a:fld>
            <a:endParaRPr lang="en-US" dirty="0"/>
          </a:p>
        </p:txBody>
      </p:sp>
      <p:sp>
        <p:nvSpPr>
          <p:cNvPr id="14" name="TextBox 13"/>
          <p:cNvSpPr txBox="1"/>
          <p:nvPr/>
        </p:nvSpPr>
        <p:spPr>
          <a:xfrm>
            <a:off x="617075" y="1693987"/>
            <a:ext cx="7886700" cy="4503869"/>
          </a:xfrm>
          <a:prstGeom prst="rect">
            <a:avLst/>
          </a:prstGeom>
          <a:noFill/>
          <a:ln>
            <a:noFill/>
          </a:ln>
        </p:spPr>
        <p:txBody>
          <a:bodyPr wrap="square" rtlCol="0">
            <a:noAutofit/>
          </a:bodyPr>
          <a:lstStyle/>
          <a:p>
            <a:pPr marR="0" lvl="0">
              <a:spcBef>
                <a:spcPts val="0"/>
              </a:spcBef>
              <a:spcAft>
                <a:spcPts val="0"/>
              </a:spcAft>
            </a:pPr>
            <a:endParaRPr lang="en-GB" sz="1100" b="1" u="sng" dirty="0" smtClean="0">
              <a:solidFill>
                <a:srgbClr val="002060"/>
              </a:solidFill>
              <a:effectLst/>
              <a:ea typeface="Calibri" charset="0"/>
              <a:cs typeface="Calibri" charset="0"/>
            </a:endParaRPr>
          </a:p>
          <a:p>
            <a:pPr marL="171450" lvl="0" indent="-171450">
              <a:buFont typeface="Arial" charset="0"/>
              <a:buChar char="•"/>
            </a:pPr>
            <a:r>
              <a:rPr lang="en-GB" sz="1100" dirty="0">
                <a:solidFill>
                  <a:srgbClr val="002060"/>
                </a:solidFill>
              </a:rPr>
              <a:t>Healthy Ageing AHSN role – that repository of information. Otherwise you’d go to public health England.</a:t>
            </a:r>
          </a:p>
          <a:p>
            <a:pPr marL="171450" lvl="0" indent="-171450">
              <a:buFont typeface="Arial" charset="0"/>
              <a:buChar char="•"/>
            </a:pPr>
            <a:r>
              <a:rPr lang="en-GB" sz="1100" dirty="0">
                <a:solidFill>
                  <a:srgbClr val="002060"/>
                </a:solidFill>
              </a:rPr>
              <a:t>So, using assets already in place?</a:t>
            </a:r>
          </a:p>
          <a:p>
            <a:pPr marL="171450" lvl="0" indent="-171450">
              <a:buFont typeface="Arial" charset="0"/>
              <a:buChar char="•"/>
            </a:pPr>
            <a:r>
              <a:rPr lang="en-GB" sz="1100" dirty="0">
                <a:solidFill>
                  <a:srgbClr val="002060"/>
                </a:solidFill>
              </a:rPr>
              <a:t>It depends on the buy-in of people – so maybe there needs to be more education about what we do.</a:t>
            </a:r>
          </a:p>
          <a:p>
            <a:pPr marL="171450" lvl="0" indent="-171450">
              <a:buFont typeface="Arial" charset="0"/>
              <a:buChar char="•"/>
            </a:pPr>
            <a:r>
              <a:rPr lang="en-GB" sz="1100" dirty="0">
                <a:solidFill>
                  <a:srgbClr val="002060"/>
                </a:solidFill>
              </a:rPr>
              <a:t>Coming from Liverpool University setting, we were thinking there was a gap between what we are doing at the research level and what’s done in practice – we think there would be room for someone talking together.</a:t>
            </a:r>
          </a:p>
          <a:p>
            <a:pPr marL="171450" lvl="0" indent="-171450">
              <a:buFont typeface="Arial" charset="0"/>
              <a:buChar char="•"/>
            </a:pPr>
            <a:r>
              <a:rPr lang="en-GB" sz="1100" dirty="0">
                <a:solidFill>
                  <a:srgbClr val="002060"/>
                </a:solidFill>
              </a:rPr>
              <a:t>Just over lunch we were talking to someone from Liverpool Uni and we’re from Liverpool Hope – we’ve not had these conversations before.</a:t>
            </a:r>
          </a:p>
          <a:p>
            <a:pPr marL="171450" lvl="0" indent="-171450">
              <a:buFont typeface="Arial" charset="0"/>
              <a:buChar char="•"/>
            </a:pPr>
            <a:r>
              <a:rPr lang="en-GB" sz="1100" dirty="0">
                <a:solidFill>
                  <a:srgbClr val="002060"/>
                </a:solidFill>
              </a:rPr>
              <a:t>In our study we are looking at different arms of a trial – frail etc. We don’t have GP referrals or people to recruit from – we have to go across and find people ourselves. We’d like to cross-research that. We don’t know the GPs or the links. The implications would be best give approval.</a:t>
            </a:r>
          </a:p>
          <a:p>
            <a:pPr marL="171450" lvl="0" indent="-171450">
              <a:buFont typeface="Arial" charset="0"/>
              <a:buChar char="•"/>
            </a:pPr>
            <a:r>
              <a:rPr lang="en-GB" sz="1100" dirty="0">
                <a:solidFill>
                  <a:srgbClr val="002060"/>
                </a:solidFill>
              </a:rPr>
              <a:t>As a social worker there would be people in care packages – because of their frailty – including science. That’s good as a preventative measure.</a:t>
            </a:r>
          </a:p>
          <a:p>
            <a:pPr marL="171450" lvl="0" indent="-171450">
              <a:buFont typeface="Arial" charset="0"/>
              <a:buChar char="•"/>
            </a:pPr>
            <a:r>
              <a:rPr lang="en-GB" sz="1100" dirty="0">
                <a:solidFill>
                  <a:srgbClr val="002060"/>
                </a:solidFill>
              </a:rPr>
              <a:t>In Leeds, we have a Leeds Academic Health Partnership network. So if this question was going in Leeds, there’s a platform.</a:t>
            </a:r>
          </a:p>
          <a:p>
            <a:pPr marL="171450" lvl="0" indent="-171450">
              <a:buFont typeface="Arial" charset="0"/>
              <a:buChar char="•"/>
            </a:pPr>
            <a:r>
              <a:rPr lang="en-GB" sz="1100" dirty="0">
                <a:solidFill>
                  <a:srgbClr val="002060"/>
                </a:solidFill>
              </a:rPr>
              <a:t>One of our main tenants is developing multi-disciplinary groups of people working together and meeting in the neighbourhood. That would be an ideal forum to get in. My other thought was the deanery – it’d be ideal for them.</a:t>
            </a:r>
          </a:p>
          <a:p>
            <a:pPr marL="171450" lvl="0" indent="-171450">
              <a:buFont typeface="Arial" charset="0"/>
              <a:buChar char="•"/>
            </a:pPr>
            <a:r>
              <a:rPr lang="en-GB" sz="1100" dirty="0">
                <a:solidFill>
                  <a:srgbClr val="002060"/>
                </a:solidFill>
              </a:rPr>
              <a:t>As an exemplar you can see that gap needs to be filled.</a:t>
            </a:r>
          </a:p>
          <a:p>
            <a:pPr marL="171450" lvl="0" indent="-171450">
              <a:buFont typeface="Arial" charset="0"/>
              <a:buChar char="•"/>
            </a:pPr>
            <a:r>
              <a:rPr lang="en-GB" sz="1100" dirty="0">
                <a:solidFill>
                  <a:srgbClr val="002060"/>
                </a:solidFill>
              </a:rPr>
              <a:t>If you’ve done the legwork, you can see how things may need to be filled – that </a:t>
            </a:r>
            <a:r>
              <a:rPr lang="en-GB" sz="1100" dirty="0" smtClean="0">
                <a:solidFill>
                  <a:srgbClr val="002060"/>
                </a:solidFill>
              </a:rPr>
              <a:t>knowledge is </a:t>
            </a:r>
            <a:r>
              <a:rPr lang="en-GB" sz="1100" dirty="0">
                <a:solidFill>
                  <a:srgbClr val="002060"/>
                </a:solidFill>
              </a:rPr>
              <a:t>shared.</a:t>
            </a:r>
          </a:p>
          <a:p>
            <a:pPr marL="171450" lvl="0" indent="-171450">
              <a:buFont typeface="Arial" charset="0"/>
              <a:buChar char="•"/>
            </a:pPr>
            <a:r>
              <a:rPr lang="en-GB" sz="1100" dirty="0">
                <a:solidFill>
                  <a:srgbClr val="002060"/>
                </a:solidFill>
              </a:rPr>
              <a:t>We need to learn to be clear and communicative about cross benefit. We need to be systematically including this in what we’re doing.</a:t>
            </a:r>
          </a:p>
          <a:p>
            <a:pPr marL="171450" lvl="0" indent="-171450">
              <a:buFont typeface="Arial" charset="0"/>
              <a:buChar char="•"/>
            </a:pPr>
            <a:r>
              <a:rPr lang="en-GB" sz="1100" dirty="0">
                <a:solidFill>
                  <a:srgbClr val="002060"/>
                </a:solidFill>
              </a:rPr>
              <a:t>We have a PIP meeting with The Innovation Agency, Cheshire, etc. There’s three meetings a year – that’s a lot of networking.</a:t>
            </a:r>
          </a:p>
          <a:p>
            <a:pPr marL="171450" lvl="0" indent="-171450">
              <a:buFont typeface="Arial" charset="0"/>
              <a:buChar char="•"/>
            </a:pPr>
            <a:r>
              <a:rPr lang="en-GB" sz="1100" dirty="0">
                <a:solidFill>
                  <a:srgbClr val="002060"/>
                </a:solidFill>
              </a:rPr>
              <a:t>So that’s a good idea of how something works. </a:t>
            </a:r>
          </a:p>
          <a:p>
            <a:pPr marL="171450" lvl="0" indent="-171450">
              <a:buFont typeface="Arial" charset="0"/>
              <a:buChar char="•"/>
            </a:pPr>
            <a:r>
              <a:rPr lang="en-GB" sz="1100" dirty="0">
                <a:solidFill>
                  <a:srgbClr val="002060"/>
                </a:solidFill>
              </a:rPr>
              <a:t>Three different channels – website where you put up trials you’re doing – and GPs screening can see what trials are running on.</a:t>
            </a:r>
          </a:p>
          <a:p>
            <a:pPr marL="171450" lvl="0" indent="-171450">
              <a:buFont typeface="Arial" charset="0"/>
              <a:buChar char="•"/>
            </a:pPr>
            <a:r>
              <a:rPr lang="en-GB" sz="1100" dirty="0">
                <a:solidFill>
                  <a:srgbClr val="002060"/>
                </a:solidFill>
              </a:rPr>
              <a:t>University ‘communities of practice’ meet, talk about something, and then use a Google doc everybody contributes to – is there anywhere online that what we’re doing today can be built onto?</a:t>
            </a:r>
          </a:p>
          <a:p>
            <a:pPr marL="171450" lvl="0" indent="-171450">
              <a:buFont typeface="Arial" charset="0"/>
              <a:buChar char="•"/>
            </a:pPr>
            <a:r>
              <a:rPr lang="en-GB" sz="1100" dirty="0">
                <a:solidFill>
                  <a:srgbClr val="002060"/>
                </a:solidFill>
              </a:rPr>
              <a:t>There needs to be a repository of good ideas.</a:t>
            </a:r>
          </a:p>
          <a:p>
            <a:r>
              <a:rPr lang="en-GB" sz="1100" b="1" dirty="0"/>
              <a:t> </a:t>
            </a:r>
            <a:endParaRPr lang="en-GB" sz="1100" dirty="0"/>
          </a:p>
          <a:p>
            <a:pPr marR="0" lvl="0">
              <a:spcBef>
                <a:spcPts val="0"/>
              </a:spcBef>
              <a:spcAft>
                <a:spcPts val="0"/>
              </a:spcAft>
            </a:pPr>
            <a:endParaRPr lang="en-GB" sz="1100" b="1" u="sng" dirty="0" smtClean="0">
              <a:solidFill>
                <a:srgbClr val="002060"/>
              </a:solidFill>
              <a:effectLst/>
              <a:ea typeface="Calibri" charset="0"/>
              <a:cs typeface="Calibri" charset="0"/>
            </a:endParaRP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Falls Prevention: </a:t>
            </a:r>
          </a:p>
        </p:txBody>
      </p:sp>
    </p:spTree>
    <p:extLst>
      <p:ext uri="{BB962C8B-B14F-4D97-AF65-F5344CB8AC3E}">
        <p14:creationId xmlns:p14="http://schemas.microsoft.com/office/powerpoint/2010/main" val="171194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31</a:t>
            </a:fld>
            <a:endParaRPr lang="en-US" dirty="0"/>
          </a:p>
        </p:txBody>
      </p:sp>
      <p:sp>
        <p:nvSpPr>
          <p:cNvPr id="14" name="TextBox 13"/>
          <p:cNvSpPr txBox="1"/>
          <p:nvPr/>
        </p:nvSpPr>
        <p:spPr>
          <a:xfrm>
            <a:off x="601884" y="1599521"/>
            <a:ext cx="7886700" cy="4503869"/>
          </a:xfrm>
          <a:prstGeom prst="rect">
            <a:avLst/>
          </a:prstGeom>
          <a:noFill/>
          <a:ln>
            <a:noFill/>
          </a:ln>
        </p:spPr>
        <p:txBody>
          <a:bodyPr wrap="square" rtlCol="0">
            <a:noAutofit/>
          </a:bodyPr>
          <a:lstStyle/>
          <a:p>
            <a:pPr marR="0" lvl="0">
              <a:spcBef>
                <a:spcPts val="0"/>
              </a:spcBef>
              <a:spcAft>
                <a:spcPts val="0"/>
              </a:spcAft>
            </a:pPr>
            <a:endParaRPr lang="en-GB" sz="1100" b="1" u="sng" dirty="0" smtClean="0">
              <a:solidFill>
                <a:srgbClr val="002060"/>
              </a:solidFill>
              <a:effectLst/>
              <a:ea typeface="Calibri" charset="0"/>
              <a:cs typeface="Calibri" charset="0"/>
            </a:endParaRPr>
          </a:p>
          <a:p>
            <a:pPr marL="171450" lvl="0" indent="-171450">
              <a:buFont typeface="Arial" charset="0"/>
              <a:buChar char="•"/>
            </a:pPr>
            <a:r>
              <a:rPr lang="en-GB" sz="1100" dirty="0">
                <a:solidFill>
                  <a:srgbClr val="002060"/>
                </a:solidFill>
              </a:rPr>
              <a:t>This would look really good but we don’t give people a way of doing it. You need to give people a really good example of things to try and the resources to go in and do that. You need to join up the hooks.</a:t>
            </a:r>
          </a:p>
          <a:p>
            <a:pPr marL="171450" lvl="0" indent="-171450">
              <a:buFont typeface="Arial" charset="0"/>
              <a:buChar char="•"/>
            </a:pPr>
            <a:r>
              <a:rPr lang="en-GB" sz="1100" dirty="0">
                <a:solidFill>
                  <a:srgbClr val="002060"/>
                </a:solidFill>
              </a:rPr>
              <a:t>I’m sitting in a silo over here. We need to use and share resources and then put concrete things you can do into practice.</a:t>
            </a:r>
          </a:p>
          <a:p>
            <a:pPr marL="171450" lvl="0" indent="-171450">
              <a:buFont typeface="Arial" charset="0"/>
              <a:buChar char="•"/>
            </a:pPr>
            <a:r>
              <a:rPr lang="en-GB" sz="1100" dirty="0">
                <a:solidFill>
                  <a:srgbClr val="002060"/>
                </a:solidFill>
              </a:rPr>
              <a:t>We need an asset-based approach, working together – you have fantastic work but sometimes things aren’t put in place. We need the older generation on-board. You need consultations. We need to put something positive in place.</a:t>
            </a:r>
          </a:p>
          <a:p>
            <a:pPr marL="171450" lvl="0" indent="-171450">
              <a:buFont typeface="Arial" charset="0"/>
              <a:buChar char="•"/>
            </a:pPr>
            <a:r>
              <a:rPr lang="en-GB" sz="1100" dirty="0">
                <a:solidFill>
                  <a:srgbClr val="002060"/>
                </a:solidFill>
              </a:rPr>
              <a:t>You’re right about taking a risk. Struggles with money mean we’re trying to hold on to what we’ve got. Sometimes you need to be a bit radical and sometimes CCGs aren’t able to do that.</a:t>
            </a:r>
          </a:p>
          <a:p>
            <a:pPr marL="171450" lvl="0" indent="-171450">
              <a:buFont typeface="Arial" charset="0"/>
              <a:buChar char="•"/>
            </a:pPr>
            <a:r>
              <a:rPr lang="en-GB" sz="1100" dirty="0">
                <a:solidFill>
                  <a:srgbClr val="002060"/>
                </a:solidFill>
              </a:rPr>
              <a:t>Could STPs be a vehicle for this? There are lots of things out there – </a:t>
            </a:r>
            <a:r>
              <a:rPr lang="en-GB" sz="1100" dirty="0" smtClean="0">
                <a:solidFill>
                  <a:srgbClr val="002060"/>
                </a:solidFill>
              </a:rPr>
              <a:t>STPs, </a:t>
            </a:r>
            <a:r>
              <a:rPr lang="en-GB" sz="1100" dirty="0">
                <a:solidFill>
                  <a:srgbClr val="002060"/>
                </a:solidFill>
              </a:rPr>
              <a:t>by the sound of </a:t>
            </a:r>
            <a:r>
              <a:rPr lang="en-GB" sz="1100" dirty="0" smtClean="0">
                <a:solidFill>
                  <a:srgbClr val="002060"/>
                </a:solidFill>
              </a:rPr>
              <a:t>them, </a:t>
            </a:r>
            <a:r>
              <a:rPr lang="en-GB" sz="1100" dirty="0">
                <a:solidFill>
                  <a:srgbClr val="002060"/>
                </a:solidFill>
              </a:rPr>
              <a:t>could be a work stream. </a:t>
            </a:r>
          </a:p>
          <a:p>
            <a:pPr marL="171450" lvl="0" indent="-171450">
              <a:buFont typeface="Arial" charset="0"/>
              <a:buChar char="•"/>
            </a:pPr>
            <a:r>
              <a:rPr lang="en-GB" sz="1100" dirty="0">
                <a:solidFill>
                  <a:srgbClr val="002060"/>
                </a:solidFill>
              </a:rPr>
              <a:t>We don’t start with a why – Case for Change is a different thing for me – so there needs to be a ‘what’s in it for me?’ for everyone, as a motivator for people to work together, to justify everything.</a:t>
            </a:r>
          </a:p>
          <a:p>
            <a:pPr marL="171450" lvl="0" indent="-171450">
              <a:buFont typeface="Arial" charset="0"/>
              <a:buChar char="•"/>
            </a:pPr>
            <a:r>
              <a:rPr lang="en-GB" sz="1100" dirty="0">
                <a:solidFill>
                  <a:srgbClr val="002060"/>
                </a:solidFill>
              </a:rPr>
              <a:t>Articulate the hook each time to motivate people.</a:t>
            </a:r>
          </a:p>
          <a:p>
            <a:pPr marL="171450" lvl="0" indent="-171450">
              <a:buFont typeface="Arial" charset="0"/>
              <a:buChar char="•"/>
            </a:pPr>
            <a:r>
              <a:rPr lang="en-GB" sz="1100" dirty="0">
                <a:solidFill>
                  <a:srgbClr val="002060"/>
                </a:solidFill>
              </a:rPr>
              <a:t>Concrete examples of local delivery.</a:t>
            </a:r>
          </a:p>
          <a:p>
            <a:pPr marL="171450" lvl="0" indent="-171450">
              <a:buFont typeface="Arial" charset="0"/>
              <a:buChar char="•"/>
            </a:pPr>
            <a:r>
              <a:rPr lang="en-GB" sz="1100" dirty="0">
                <a:solidFill>
                  <a:srgbClr val="002060"/>
                </a:solidFill>
              </a:rPr>
              <a:t>‘Ambition for Ageing’ – it’s about using what you have and what would you like to see – if you engage more with your community. Dementia-friendly care homes – viewing them as an asset rather than seeing them as something outside society.</a:t>
            </a:r>
          </a:p>
          <a:p>
            <a:pPr marL="171450" lvl="0" indent="-171450">
              <a:buFont typeface="Arial" charset="0"/>
              <a:buChar char="•"/>
            </a:pPr>
            <a:r>
              <a:rPr lang="en-GB" sz="1100" dirty="0">
                <a:solidFill>
                  <a:srgbClr val="002060"/>
                </a:solidFill>
              </a:rPr>
              <a:t>Thinking into generational stuff – getting the message across in the community. </a:t>
            </a:r>
          </a:p>
          <a:p>
            <a:pPr marL="171450" lvl="0" indent="-171450">
              <a:buFont typeface="Arial" charset="0"/>
              <a:buChar char="•"/>
            </a:pPr>
            <a:r>
              <a:rPr lang="en-GB" sz="1100" dirty="0">
                <a:solidFill>
                  <a:srgbClr val="002060"/>
                </a:solidFill>
              </a:rPr>
              <a:t>How do you brand it and sell it together? –shifting positive messages. </a:t>
            </a:r>
          </a:p>
          <a:p>
            <a:pPr marL="171450" lvl="0" indent="-171450">
              <a:buFont typeface="Arial" charset="0"/>
              <a:buChar char="•"/>
            </a:pPr>
            <a:r>
              <a:rPr lang="en-GB" sz="1100" dirty="0">
                <a:solidFill>
                  <a:srgbClr val="002060"/>
                </a:solidFill>
              </a:rPr>
              <a:t>Are we getting the message into big business? – we’re missing out a huge, huge workforce. </a:t>
            </a:r>
          </a:p>
          <a:p>
            <a:pPr marL="171450" lvl="0" indent="-171450">
              <a:buFont typeface="Arial" charset="0"/>
              <a:buChar char="•"/>
            </a:pPr>
            <a:r>
              <a:rPr lang="en-GB" sz="1100" dirty="0">
                <a:solidFill>
                  <a:srgbClr val="002060"/>
                </a:solidFill>
              </a:rPr>
              <a:t>Dementia friendly is usually just people friendly – but it hasn’t got the same branding or awareness that’s grown with the dementia friendly.</a:t>
            </a:r>
          </a:p>
          <a:p>
            <a:pPr marL="171450" lvl="0" indent="-171450">
              <a:buFont typeface="Arial" charset="0"/>
              <a:buChar char="•"/>
            </a:pPr>
            <a:r>
              <a:rPr lang="en-GB" sz="1100" dirty="0">
                <a:solidFill>
                  <a:srgbClr val="002060"/>
                </a:solidFill>
              </a:rPr>
              <a:t>Is there anything built in for you to share?</a:t>
            </a:r>
          </a:p>
          <a:p>
            <a:pPr marL="171450" lvl="0" indent="-171450">
              <a:buFont typeface="Arial" charset="0"/>
              <a:buChar char="•"/>
            </a:pPr>
            <a:r>
              <a:rPr lang="en-GB" sz="1100" dirty="0">
                <a:solidFill>
                  <a:srgbClr val="002060"/>
                </a:solidFill>
              </a:rPr>
              <a:t>Wouldn’t it be nice if people did a one minute presentation – one person talking to one person.</a:t>
            </a:r>
          </a:p>
          <a:p>
            <a:pPr marL="171450" lvl="0" indent="-171450">
              <a:buFont typeface="Arial" charset="0"/>
              <a:buChar char="•"/>
            </a:pPr>
            <a:r>
              <a:rPr lang="en-GB" sz="1100" dirty="0">
                <a:solidFill>
                  <a:srgbClr val="002060"/>
                </a:solidFill>
              </a:rPr>
              <a:t>Webinars – to share.</a:t>
            </a:r>
          </a:p>
          <a:p>
            <a:pPr marL="171450" lvl="0" indent="-171450">
              <a:buFont typeface="Arial" charset="0"/>
              <a:buChar char="•"/>
            </a:pPr>
            <a:r>
              <a:rPr lang="en-GB" sz="1100" dirty="0">
                <a:solidFill>
                  <a:srgbClr val="002060"/>
                </a:solidFill>
              </a:rPr>
              <a:t>There are some fantastic things I’ve been to – wanting to share that.</a:t>
            </a:r>
          </a:p>
          <a:p>
            <a:pPr marL="171450" lvl="0" indent="-171450">
              <a:buFont typeface="Arial" charset="0"/>
              <a:buChar char="•"/>
            </a:pPr>
            <a:r>
              <a:rPr lang="en-GB" sz="1100" dirty="0">
                <a:solidFill>
                  <a:srgbClr val="002060"/>
                </a:solidFill>
              </a:rPr>
              <a:t>Northern Lights quality and improvement awards – now the whole of the North is involved – it’s a huge amount of work involved. </a:t>
            </a:r>
          </a:p>
          <a:p>
            <a:pPr marL="171450" lvl="0" indent="-171450">
              <a:buFont typeface="Arial" charset="0"/>
              <a:buChar char="•"/>
            </a:pPr>
            <a:r>
              <a:rPr lang="en-GB" sz="1100" dirty="0">
                <a:solidFill>
                  <a:srgbClr val="002060"/>
                </a:solidFill>
              </a:rPr>
              <a:t>Around the table we’ve got a lot of different organisations – a bank of information.</a:t>
            </a:r>
          </a:p>
          <a:p>
            <a:pPr marL="171450" lvl="0" indent="-171450">
              <a:buFont typeface="Arial" charset="0"/>
              <a:buChar char="•"/>
            </a:pPr>
            <a:r>
              <a:rPr lang="en-GB" sz="1100" dirty="0">
                <a:solidFill>
                  <a:srgbClr val="002060"/>
                </a:solidFill>
              </a:rPr>
              <a:t>I’d like to be able to email the people attending.</a:t>
            </a:r>
          </a:p>
          <a:p>
            <a:pPr marL="171450" lvl="0" indent="-171450">
              <a:buFont typeface="Arial" charset="0"/>
              <a:buChar char="•"/>
            </a:pPr>
            <a:r>
              <a:rPr lang="en-GB" sz="1100" dirty="0">
                <a:solidFill>
                  <a:srgbClr val="002060"/>
                </a:solidFill>
              </a:rPr>
              <a:t>There’s a national frailty network</a:t>
            </a:r>
            <a:r>
              <a:rPr lang="en-GB" sz="1100" dirty="0" smtClean="0">
                <a:solidFill>
                  <a:srgbClr val="002060"/>
                </a:solidFill>
              </a:rPr>
              <a:t>.</a:t>
            </a:r>
            <a:endParaRPr lang="en-GB" sz="1100" dirty="0">
              <a:solidFill>
                <a:srgbClr val="002060"/>
              </a:solidFill>
            </a:endParaRP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Falls Prevention: </a:t>
            </a:r>
          </a:p>
        </p:txBody>
      </p:sp>
      <p:sp>
        <p:nvSpPr>
          <p:cNvPr id="16" name="Snip Single Corner Rectangle 15">
            <a:hlinkClick r:id="rId2" action="ppaction://hlinksldjump"/>
          </p:cNvPr>
          <p:cNvSpPr/>
          <p:nvPr/>
        </p:nvSpPr>
        <p:spPr>
          <a:xfrm>
            <a:off x="1246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17" name="Snip Single Corner Rectangle 16">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8" name="Snip Single Corner Rectangle 17">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9" name="Snip Single Corner Rectangle 18">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20" name="Snip Single Corner Rectangle 19">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21" name="Rectangle 20"/>
          <p:cNvSpPr/>
          <p:nvPr/>
        </p:nvSpPr>
        <p:spPr>
          <a:xfrm>
            <a:off x="144131" y="352489"/>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3661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32</a:t>
            </a:fld>
            <a:endParaRPr lang="en-US" dirty="0"/>
          </a:p>
        </p:txBody>
      </p:sp>
      <p:sp>
        <p:nvSpPr>
          <p:cNvPr id="14" name="TextBox 13"/>
          <p:cNvSpPr txBox="1"/>
          <p:nvPr/>
        </p:nvSpPr>
        <p:spPr>
          <a:xfrm>
            <a:off x="617075" y="1693987"/>
            <a:ext cx="7886700" cy="4503869"/>
          </a:xfrm>
          <a:prstGeom prst="rect">
            <a:avLst/>
          </a:prstGeom>
          <a:noFill/>
          <a:ln>
            <a:noFill/>
          </a:ln>
        </p:spPr>
        <p:txBody>
          <a:bodyPr wrap="square" rtlCol="0">
            <a:noAutofit/>
          </a:bodyPr>
          <a:lstStyle/>
          <a:p>
            <a:pPr marR="0" lvl="0">
              <a:spcBef>
                <a:spcPts val="0"/>
              </a:spcBef>
              <a:spcAft>
                <a:spcPts val="0"/>
              </a:spcAft>
            </a:pPr>
            <a:endParaRPr lang="en-GB" sz="1100" b="1" u="sng" dirty="0" smtClean="0">
              <a:solidFill>
                <a:srgbClr val="002060"/>
              </a:solidFill>
              <a:effectLst/>
              <a:ea typeface="Calibri" charset="0"/>
              <a:cs typeface="Calibri" charset="0"/>
            </a:endParaRPr>
          </a:p>
          <a:p>
            <a:pPr marL="171450" lvl="0" indent="-171450">
              <a:buFont typeface="Arial" charset="0"/>
              <a:buChar char="•"/>
            </a:pPr>
            <a:r>
              <a:rPr lang="en-GB" sz="1100" dirty="0" smtClean="0">
                <a:solidFill>
                  <a:srgbClr val="002060"/>
                </a:solidFill>
              </a:rPr>
              <a:t>It’s nice to have this [AHA meeting] format to share information. I know the AHSNs are good as well. Perhaps to share excellence, a landing page to share information would be good– sometimes you just don’t know everyone so it is hard to share.</a:t>
            </a:r>
          </a:p>
          <a:p>
            <a:pPr marL="171450" lvl="0" indent="-171450">
              <a:buFont typeface="Arial" charset="0"/>
              <a:buChar char="•"/>
            </a:pPr>
            <a:r>
              <a:rPr lang="en-GB" sz="1100" dirty="0" smtClean="0">
                <a:solidFill>
                  <a:srgbClr val="002060"/>
                </a:solidFill>
              </a:rPr>
              <a:t>There’s an agreement that you need something – I like the idea of there being a framework but it being loose and creative. </a:t>
            </a:r>
          </a:p>
          <a:p>
            <a:pPr marL="171450" lvl="0" indent="-171450">
              <a:buFont typeface="Arial" charset="0"/>
              <a:buChar char="•"/>
            </a:pPr>
            <a:r>
              <a:rPr lang="en-GB" sz="1100" dirty="0" smtClean="0">
                <a:solidFill>
                  <a:srgbClr val="002060"/>
                </a:solidFill>
              </a:rPr>
              <a:t>There needs to be trust with people for that. </a:t>
            </a:r>
          </a:p>
          <a:p>
            <a:pPr marL="171450" lvl="0" indent="-171450">
              <a:buFont typeface="Arial" charset="0"/>
              <a:buChar char="•"/>
            </a:pPr>
            <a:r>
              <a:rPr lang="en-GB" sz="1100" dirty="0" smtClean="0">
                <a:solidFill>
                  <a:srgbClr val="002060"/>
                </a:solidFill>
              </a:rPr>
              <a:t>If you’re somewhere sharing great ideas – that’s fantastic, already people are sharing some fantastic things. </a:t>
            </a:r>
          </a:p>
          <a:p>
            <a:pPr marL="171450" lvl="0" indent="-171450">
              <a:buFont typeface="Arial" charset="0"/>
              <a:buChar char="•"/>
            </a:pPr>
            <a:r>
              <a:rPr lang="en-GB" sz="1100" dirty="0" smtClean="0">
                <a:solidFill>
                  <a:srgbClr val="002060"/>
                </a:solidFill>
              </a:rPr>
              <a:t>Sharing business cases as well can be really useful and help to put best practices into place.</a:t>
            </a:r>
          </a:p>
          <a:p>
            <a:pPr marL="171450" lvl="0" indent="-171450">
              <a:buFont typeface="Arial" charset="0"/>
              <a:buChar char="•"/>
            </a:pPr>
            <a:r>
              <a:rPr lang="en-GB" sz="1100" dirty="0" smtClean="0">
                <a:solidFill>
                  <a:srgbClr val="002060"/>
                </a:solidFill>
              </a:rPr>
              <a:t>Good to have the evidence behind it – accepting that you’re sharing. </a:t>
            </a:r>
          </a:p>
          <a:p>
            <a:pPr marL="171450" lvl="0" indent="-171450">
              <a:buFont typeface="Arial" charset="0"/>
              <a:buChar char="•"/>
            </a:pPr>
            <a:r>
              <a:rPr lang="en-GB" sz="1100" dirty="0" smtClean="0">
                <a:solidFill>
                  <a:srgbClr val="002060"/>
                </a:solidFill>
              </a:rPr>
              <a:t>We need to work together and not be precious about things. If you work together you get better outcomes. In the NHS, we should be sharing and not feel pressured.</a:t>
            </a:r>
          </a:p>
          <a:p>
            <a:pPr marL="171450" lvl="0" indent="-171450">
              <a:buFont typeface="Arial" charset="0"/>
              <a:buChar char="•"/>
            </a:pPr>
            <a:r>
              <a:rPr lang="en-GB" sz="1100" dirty="0" smtClean="0">
                <a:solidFill>
                  <a:srgbClr val="002060"/>
                </a:solidFill>
              </a:rPr>
              <a:t>STPs are income generating, if the NHS is prepared to support development.</a:t>
            </a:r>
          </a:p>
          <a:p>
            <a:pPr marL="171450" lvl="0" indent="-171450">
              <a:buFont typeface="Arial" charset="0"/>
              <a:buChar char="•"/>
            </a:pPr>
            <a:r>
              <a:rPr lang="en-GB" sz="1100" dirty="0" smtClean="0">
                <a:solidFill>
                  <a:srgbClr val="002060"/>
                </a:solidFill>
              </a:rPr>
              <a:t>Then it should be important to be able to share it across and put it in place across.</a:t>
            </a:r>
          </a:p>
          <a:p>
            <a:pPr marL="171450" lvl="0" indent="-171450">
              <a:buFont typeface="Arial" charset="0"/>
              <a:buChar char="•"/>
            </a:pPr>
            <a:r>
              <a:rPr lang="en-GB" sz="1100" dirty="0" smtClean="0">
                <a:solidFill>
                  <a:srgbClr val="002060"/>
                </a:solidFill>
              </a:rPr>
              <a:t>The success of something seeing a tool being used across the country. AHSNs get incentive from things being shared.</a:t>
            </a:r>
          </a:p>
          <a:p>
            <a:pPr marL="171450" lvl="0" indent="-171450">
              <a:buFont typeface="Arial" charset="0"/>
              <a:buChar char="•"/>
            </a:pPr>
            <a:endParaRPr lang="en-GB" sz="1100" dirty="0" smtClean="0">
              <a:solidFill>
                <a:srgbClr val="002060"/>
              </a:solidFill>
            </a:endParaRPr>
          </a:p>
          <a:p>
            <a:endParaRPr lang="en-GB" sz="1100" dirty="0">
              <a:solidFill>
                <a:srgbClr val="002060"/>
              </a:solidFill>
            </a:endParaRPr>
          </a:p>
          <a:p>
            <a:pPr marL="171450" lvl="0" indent="-171450">
              <a:buFont typeface="Arial" charset="0"/>
              <a:buChar char="•"/>
            </a:pPr>
            <a:r>
              <a:rPr lang="en-GB" sz="1100" dirty="0">
                <a:solidFill>
                  <a:srgbClr val="002060"/>
                </a:solidFill>
              </a:rPr>
              <a:t>Horizon 2020 projects – SMEs – sharing and collaborating would be good. </a:t>
            </a:r>
          </a:p>
          <a:p>
            <a:pPr marL="171450" lvl="0" indent="-171450">
              <a:buFont typeface="Arial" charset="0"/>
              <a:buChar char="•"/>
            </a:pPr>
            <a:r>
              <a:rPr lang="en-GB" sz="1100" dirty="0">
                <a:solidFill>
                  <a:srgbClr val="002060"/>
                </a:solidFill>
              </a:rPr>
              <a:t>It’s good to have an arena to share this – we should be meeting quarterly. It’s good to have things themed so you get the right people in the room.</a:t>
            </a:r>
          </a:p>
          <a:p>
            <a:pPr marL="171450" lvl="0" indent="-171450">
              <a:buFont typeface="Arial" charset="0"/>
              <a:buChar char="•"/>
            </a:pPr>
            <a:r>
              <a:rPr lang="en-GB" sz="1100" dirty="0">
                <a:solidFill>
                  <a:srgbClr val="002060"/>
                </a:solidFill>
              </a:rPr>
              <a:t>It’s difficult because some policy leads are champing at the bit to speak to you. </a:t>
            </a:r>
          </a:p>
          <a:p>
            <a:pPr marL="171450" lvl="0" indent="-171450">
              <a:buFont typeface="Arial" charset="0"/>
              <a:buChar char="•"/>
            </a:pPr>
            <a:r>
              <a:rPr lang="en-GB" sz="1100" dirty="0">
                <a:solidFill>
                  <a:srgbClr val="002060"/>
                </a:solidFill>
              </a:rPr>
              <a:t>The level of collaborating is stark – the connections across GM are great – it’s from devolution.</a:t>
            </a:r>
          </a:p>
          <a:p>
            <a:pPr marL="171450" lvl="0" indent="-171450">
              <a:buFont typeface="Arial" charset="0"/>
              <a:buChar char="•"/>
            </a:pPr>
            <a:r>
              <a:rPr lang="en-GB" sz="1100" dirty="0">
                <a:solidFill>
                  <a:srgbClr val="002060"/>
                </a:solidFill>
              </a:rPr>
              <a:t>Really specific groups are important to identify different issues. </a:t>
            </a:r>
          </a:p>
          <a:p>
            <a:pPr marL="171450" lvl="0" indent="-171450">
              <a:buFont typeface="Arial" charset="0"/>
              <a:buChar char="•"/>
            </a:pPr>
            <a:r>
              <a:rPr lang="en-GB" sz="1100" dirty="0">
                <a:solidFill>
                  <a:srgbClr val="002060"/>
                </a:solidFill>
              </a:rPr>
              <a:t>We’ve got a sector-based approach to business support. They’re there to represent the life sciences sector. </a:t>
            </a:r>
          </a:p>
          <a:p>
            <a:pPr marL="171450" lvl="0" indent="-171450">
              <a:buFont typeface="Arial" charset="0"/>
              <a:buChar char="•"/>
            </a:pPr>
            <a:r>
              <a:rPr lang="en-GB" sz="1100" dirty="0">
                <a:solidFill>
                  <a:srgbClr val="002060"/>
                </a:solidFill>
              </a:rPr>
              <a:t>If they’ve got a KPI linked to funding they’re all over it. That’s how we got private sector involved. With public sector, we don’t have as many people involved partnering outside Wales. We’ve only got two health pods that’ve been involved in EU projects.</a:t>
            </a:r>
          </a:p>
          <a:p>
            <a:pPr marL="171450" lvl="0" indent="-171450">
              <a:buFont typeface="Arial" charset="0"/>
              <a:buChar char="•"/>
            </a:pPr>
            <a:r>
              <a:rPr lang="en-GB" sz="1100" dirty="0">
                <a:solidFill>
                  <a:srgbClr val="002060"/>
                </a:solidFill>
              </a:rPr>
              <a:t>There is no mechanism to coach people through.</a:t>
            </a:r>
          </a:p>
          <a:p>
            <a:pPr marL="171450" lvl="0" indent="-171450">
              <a:buFont typeface="Arial" charset="0"/>
              <a:buChar char="•"/>
            </a:pPr>
            <a:r>
              <a:rPr lang="en-GB" sz="1100" dirty="0">
                <a:solidFill>
                  <a:srgbClr val="002060"/>
                </a:solidFill>
              </a:rPr>
              <a:t>Having a dedicated resource is important. No one will create headroom to do bid writing and collaboration – that’s something we’ve identified as being really important. </a:t>
            </a:r>
          </a:p>
          <a:p>
            <a:pPr marL="171450" lvl="0" indent="-171450">
              <a:buFont typeface="Arial" charset="0"/>
              <a:buChar char="•"/>
            </a:pPr>
            <a:endParaRPr lang="en-GB" sz="1100" dirty="0" smtClean="0">
              <a:solidFill>
                <a:srgbClr val="002060"/>
              </a:solidFill>
            </a:endParaRPr>
          </a:p>
          <a:p>
            <a:pPr marL="171450" indent="-171450">
              <a:buFont typeface="Arial" charset="0"/>
              <a:buChar char="•"/>
            </a:pPr>
            <a:endParaRPr lang="en-GB" sz="1100" dirty="0" smtClean="0">
              <a:solidFill>
                <a:srgbClr val="002060"/>
              </a:solidFill>
            </a:endParaRP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Falls Prevention:</a:t>
            </a:r>
          </a:p>
        </p:txBody>
      </p:sp>
      <p:sp>
        <p:nvSpPr>
          <p:cNvPr id="16" name="Snip Single Corner Rectangle 15">
            <a:hlinkClick r:id="rId2" action="ppaction://hlinksldjump"/>
          </p:cNvPr>
          <p:cNvSpPr/>
          <p:nvPr/>
        </p:nvSpPr>
        <p:spPr>
          <a:xfrm>
            <a:off x="1246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17" name="Snip Single Corner Rectangle 16">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8" name="Snip Single Corner Rectangle 17">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9" name="Snip Single Corner Rectangle 18">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20" name="Snip Single Corner Rectangle 19">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21" name="Rectangle 20"/>
          <p:cNvSpPr/>
          <p:nvPr/>
        </p:nvSpPr>
        <p:spPr>
          <a:xfrm>
            <a:off x="144131" y="352489"/>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7313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33</a:t>
            </a:fld>
            <a:endParaRPr lang="en-US" dirty="0"/>
          </a:p>
        </p:txBody>
      </p:sp>
      <p:sp>
        <p:nvSpPr>
          <p:cNvPr id="14" name="TextBox 13"/>
          <p:cNvSpPr txBox="1"/>
          <p:nvPr/>
        </p:nvSpPr>
        <p:spPr>
          <a:xfrm>
            <a:off x="601884" y="1599521"/>
            <a:ext cx="7886700" cy="4503869"/>
          </a:xfrm>
          <a:prstGeom prst="rect">
            <a:avLst/>
          </a:prstGeom>
          <a:noFill/>
          <a:ln>
            <a:noFill/>
          </a:ln>
        </p:spPr>
        <p:txBody>
          <a:bodyPr wrap="square" rtlCol="0">
            <a:noAutofit/>
          </a:bodyPr>
          <a:lstStyle/>
          <a:p>
            <a:pPr marR="0" lvl="0">
              <a:spcBef>
                <a:spcPts val="0"/>
              </a:spcBef>
              <a:spcAft>
                <a:spcPts val="0"/>
              </a:spcAft>
            </a:pPr>
            <a:endParaRPr lang="en-GB" sz="1100" b="1" u="sng" dirty="0" smtClean="0">
              <a:solidFill>
                <a:srgbClr val="002060"/>
              </a:solidFill>
              <a:effectLst/>
              <a:ea typeface="Calibri" charset="0"/>
              <a:cs typeface="Calibri" charset="0"/>
            </a:endParaRPr>
          </a:p>
          <a:p>
            <a:pPr marL="171450" lvl="0" indent="-171450">
              <a:buFont typeface="Arial" charset="0"/>
              <a:buChar char="•"/>
            </a:pPr>
            <a:r>
              <a:rPr lang="en-GB" sz="1100" dirty="0">
                <a:solidFill>
                  <a:srgbClr val="002060"/>
                </a:solidFill>
              </a:rPr>
              <a:t>Universities are very engaged. The challenge is identifying the right people across organisations. Even if you get to the right person they have time issues – ‘Are you too busy to improve?’</a:t>
            </a:r>
          </a:p>
          <a:p>
            <a:pPr marL="171450" lvl="0" indent="-171450">
              <a:buFont typeface="Arial" charset="0"/>
              <a:buChar char="•"/>
            </a:pPr>
            <a:r>
              <a:rPr lang="en-GB" sz="1100" dirty="0">
                <a:solidFill>
                  <a:srgbClr val="002060"/>
                </a:solidFill>
              </a:rPr>
              <a:t>Headspace is the challenge.</a:t>
            </a:r>
          </a:p>
          <a:p>
            <a:pPr marL="171450" lvl="0" indent="-171450">
              <a:buFont typeface="Arial" charset="0"/>
              <a:buChar char="•"/>
            </a:pPr>
            <a:r>
              <a:rPr lang="en-GB" sz="1100" dirty="0">
                <a:solidFill>
                  <a:srgbClr val="002060"/>
                </a:solidFill>
              </a:rPr>
              <a:t>Sustainable leadership training – how do we coach our leaders through to sustainable leadership – innovation scouting.</a:t>
            </a:r>
          </a:p>
          <a:p>
            <a:pPr marL="171450" lvl="0" indent="-171450">
              <a:buFont typeface="Arial" charset="0"/>
              <a:buChar char="•"/>
            </a:pPr>
            <a:r>
              <a:rPr lang="en-GB" sz="1100" dirty="0">
                <a:solidFill>
                  <a:srgbClr val="002060"/>
                </a:solidFill>
              </a:rPr>
              <a:t>Fear of what you’re going to do – procurement is a massive stumbling block that doesn’t need to be. There’s a difference in appetite in engaging with the private sector – there is a lot around supporting, holding hands.</a:t>
            </a:r>
          </a:p>
          <a:p>
            <a:pPr marL="171450" lvl="0" indent="-171450">
              <a:buFont typeface="Arial" charset="0"/>
              <a:buChar char="•"/>
            </a:pPr>
            <a:r>
              <a:rPr lang="en-GB" sz="1100" dirty="0">
                <a:solidFill>
                  <a:srgbClr val="002060"/>
                </a:solidFill>
              </a:rPr>
              <a:t>Platform to share your profile, like speed dating – we managed to get 1000 meetings sorted. Thinking about engaging with things differently – people in that space you can talk to. Ageing well polities, at policy level seeing that you need to do something will drive you down a route. In Wales, you also have an older people’s commissioner to hold people to account. </a:t>
            </a:r>
          </a:p>
          <a:p>
            <a:pPr marL="171450" lvl="0" indent="-171450">
              <a:buFont typeface="Arial" charset="0"/>
              <a:buChar char="•"/>
            </a:pPr>
            <a:r>
              <a:rPr lang="en-GB" sz="1100" dirty="0">
                <a:solidFill>
                  <a:srgbClr val="002060"/>
                </a:solidFill>
              </a:rPr>
              <a:t>From an older person’s perspective I would. People don’t know about a lot of organisations, like for example Age UK. </a:t>
            </a:r>
          </a:p>
          <a:p>
            <a:pPr marL="171450" lvl="0" indent="-171450">
              <a:buFont typeface="Arial" charset="0"/>
              <a:buChar char="•"/>
            </a:pPr>
            <a:r>
              <a:rPr lang="en-GB" sz="1100" dirty="0">
                <a:solidFill>
                  <a:srgbClr val="002060"/>
                </a:solidFill>
              </a:rPr>
              <a:t>We need active agers as well to speak with people – and why aren’t they writing our policies and travelling and doing what they want us to do?</a:t>
            </a:r>
          </a:p>
          <a:p>
            <a:pPr marL="171450" lvl="0" indent="-171450">
              <a:buFont typeface="Arial" charset="0"/>
              <a:buChar char="•"/>
            </a:pPr>
            <a:r>
              <a:rPr lang="en-GB" sz="1100" dirty="0">
                <a:solidFill>
                  <a:srgbClr val="002060"/>
                </a:solidFill>
              </a:rPr>
              <a:t>I went to the science group in the university </a:t>
            </a:r>
            <a:r>
              <a:rPr lang="en-GB" sz="1100" dirty="0" smtClean="0">
                <a:solidFill>
                  <a:srgbClr val="002060"/>
                </a:solidFill>
              </a:rPr>
              <a:t>of the </a:t>
            </a:r>
            <a:r>
              <a:rPr lang="en-GB" sz="1100" dirty="0">
                <a:solidFill>
                  <a:srgbClr val="002060"/>
                </a:solidFill>
              </a:rPr>
              <a:t>3</a:t>
            </a:r>
            <a:r>
              <a:rPr lang="en-GB" sz="1100" baseline="30000" dirty="0">
                <a:solidFill>
                  <a:srgbClr val="002060"/>
                </a:solidFill>
              </a:rPr>
              <a:t>rd</a:t>
            </a:r>
            <a:r>
              <a:rPr lang="en-GB" sz="1100" dirty="0">
                <a:solidFill>
                  <a:srgbClr val="002060"/>
                </a:solidFill>
              </a:rPr>
              <a:t> age. They were great to engage with.</a:t>
            </a:r>
          </a:p>
          <a:p>
            <a:pPr marL="171450" lvl="0" indent="-171450">
              <a:buFont typeface="Arial" charset="0"/>
              <a:buChar char="•"/>
            </a:pPr>
            <a:r>
              <a:rPr lang="en-GB" sz="1100" dirty="0">
                <a:solidFill>
                  <a:srgbClr val="002060"/>
                </a:solidFill>
              </a:rPr>
              <a:t>Age friendly cities are doing that already.</a:t>
            </a:r>
          </a:p>
          <a:p>
            <a:pPr marL="171450" lvl="0" indent="-171450">
              <a:buFont typeface="Arial" charset="0"/>
              <a:buChar char="•"/>
            </a:pPr>
            <a:r>
              <a:rPr lang="en-GB" sz="1100" dirty="0">
                <a:solidFill>
                  <a:srgbClr val="002060"/>
                </a:solidFill>
              </a:rPr>
              <a:t>One of the technologies we have are step-trackers. University of 3</a:t>
            </a:r>
            <a:r>
              <a:rPr lang="en-GB" sz="1100" baseline="30000" dirty="0">
                <a:solidFill>
                  <a:srgbClr val="002060"/>
                </a:solidFill>
              </a:rPr>
              <a:t>rd</a:t>
            </a:r>
            <a:r>
              <a:rPr lang="en-GB" sz="1100" dirty="0">
                <a:solidFill>
                  <a:srgbClr val="002060"/>
                </a:solidFill>
              </a:rPr>
              <a:t> agers said, ‘We’ll buy them.’ Now the local authority are buying them. Don’t underestimate the power of the silver. </a:t>
            </a:r>
          </a:p>
          <a:p>
            <a:pPr marL="171450" lvl="0" indent="-171450">
              <a:buFont typeface="Arial" charset="0"/>
              <a:buChar char="•"/>
            </a:pPr>
            <a:r>
              <a:rPr lang="en-GB" sz="1100" dirty="0">
                <a:solidFill>
                  <a:srgbClr val="002060"/>
                </a:solidFill>
              </a:rPr>
              <a:t>AHSN – how do we link our Reference Sites, scoping work for what’s on the radar – bringing us together. </a:t>
            </a:r>
          </a:p>
          <a:p>
            <a:pPr marL="171450" lvl="0" indent="-171450">
              <a:buFont typeface="Arial" charset="0"/>
              <a:buChar char="•"/>
            </a:pPr>
            <a:r>
              <a:rPr lang="en-GB" sz="1100" dirty="0">
                <a:solidFill>
                  <a:srgbClr val="002060"/>
                </a:solidFill>
              </a:rPr>
              <a:t>We already have a raft of meetings across GM – different areas have different levels.</a:t>
            </a:r>
          </a:p>
          <a:p>
            <a:pPr marL="171450" lvl="0" indent="-171450">
              <a:buFont typeface="Arial" charset="0"/>
              <a:buChar char="•"/>
            </a:pPr>
            <a:r>
              <a:rPr lang="en-GB" sz="1100" dirty="0">
                <a:solidFill>
                  <a:srgbClr val="002060"/>
                </a:solidFill>
              </a:rPr>
              <a:t>Knowing who is in the rooms – who to go to you get presentations, they tell us how good they are.</a:t>
            </a:r>
          </a:p>
          <a:p>
            <a:pPr marL="171450" lvl="0" indent="-171450">
              <a:buFont typeface="Arial" charset="0"/>
              <a:buChar char="•"/>
            </a:pPr>
            <a:r>
              <a:rPr lang="en-GB" sz="1100" dirty="0">
                <a:solidFill>
                  <a:srgbClr val="002060"/>
                </a:solidFill>
              </a:rPr>
              <a:t>Hackathons are a good way of doing it.</a:t>
            </a: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Falls Prevention: 	</a:t>
            </a:r>
          </a:p>
        </p:txBody>
      </p:sp>
      <p:sp>
        <p:nvSpPr>
          <p:cNvPr id="16" name="Snip Single Corner Rectangle 15">
            <a:hlinkClick r:id="rId2" action="ppaction://hlinksldjump"/>
          </p:cNvPr>
          <p:cNvSpPr/>
          <p:nvPr/>
        </p:nvSpPr>
        <p:spPr>
          <a:xfrm>
            <a:off x="1246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17" name="Snip Single Corner Rectangle 16">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8" name="Snip Single Corner Rectangle 17">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9" name="Snip Single Corner Rectangle 18">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20" name="Snip Single Corner Rectangle 19">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21" name="Rectangle 20"/>
          <p:cNvSpPr/>
          <p:nvPr/>
        </p:nvSpPr>
        <p:spPr>
          <a:xfrm>
            <a:off x="144131" y="352489"/>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9199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34</a:t>
            </a:fld>
            <a:endParaRPr lang="en-US" dirty="0"/>
          </a:p>
        </p:txBody>
      </p:sp>
      <p:sp>
        <p:nvSpPr>
          <p:cNvPr id="14" name="TextBox 13"/>
          <p:cNvSpPr txBox="1"/>
          <p:nvPr/>
        </p:nvSpPr>
        <p:spPr>
          <a:xfrm>
            <a:off x="617075" y="1693987"/>
            <a:ext cx="7886700" cy="4503869"/>
          </a:xfrm>
          <a:prstGeom prst="rect">
            <a:avLst/>
          </a:prstGeom>
          <a:noFill/>
          <a:ln>
            <a:noFill/>
          </a:ln>
        </p:spPr>
        <p:txBody>
          <a:bodyPr wrap="square" rtlCol="0">
            <a:noAutofit/>
          </a:bodyPr>
          <a:lstStyle/>
          <a:p>
            <a:pPr marR="0" lvl="0">
              <a:spcBef>
                <a:spcPts val="0"/>
              </a:spcBef>
              <a:spcAft>
                <a:spcPts val="0"/>
              </a:spcAft>
            </a:pPr>
            <a:endParaRPr lang="en-GB" sz="1100" b="1" u="sng" dirty="0" smtClean="0">
              <a:solidFill>
                <a:srgbClr val="002060"/>
              </a:solidFill>
              <a:effectLst/>
              <a:ea typeface="Calibri" charset="0"/>
              <a:cs typeface="Calibri" charset="0"/>
            </a:endParaRPr>
          </a:p>
          <a:p>
            <a:pPr marL="171450" lvl="0" indent="-171450">
              <a:buFont typeface="Arial" charset="0"/>
              <a:buChar char="•"/>
            </a:pPr>
            <a:r>
              <a:rPr lang="en-GB" sz="1100" dirty="0">
                <a:solidFill>
                  <a:srgbClr val="002060"/>
                </a:solidFill>
              </a:rPr>
              <a:t>Something about peer support and a community of practice where you can support each other – you have the knowledge how do we work together.</a:t>
            </a:r>
          </a:p>
          <a:p>
            <a:pPr marL="171450" lvl="0" indent="-171450">
              <a:buFont typeface="Arial" charset="0"/>
              <a:buChar char="•"/>
            </a:pPr>
            <a:r>
              <a:rPr lang="en-GB" sz="1100" dirty="0">
                <a:solidFill>
                  <a:srgbClr val="002060"/>
                </a:solidFill>
              </a:rPr>
              <a:t>I think that not just eLearning but actually being together. You think about how stimulating we all are – you don’t get the same thing on a computer.</a:t>
            </a:r>
          </a:p>
          <a:p>
            <a:pPr marL="171450" lvl="0" indent="-171450">
              <a:buFont typeface="Arial" charset="0"/>
              <a:buChar char="•"/>
            </a:pPr>
            <a:r>
              <a:rPr lang="en-GB" sz="1100" dirty="0">
                <a:solidFill>
                  <a:srgbClr val="002060"/>
                </a:solidFill>
              </a:rPr>
              <a:t>Its also being committed – is this about spreading good practice across the North – if we’re going to be valued it needs to be evaluated. </a:t>
            </a:r>
          </a:p>
          <a:p>
            <a:pPr marL="171450" lvl="0" indent="-171450">
              <a:buFont typeface="Arial" charset="0"/>
              <a:buChar char="•"/>
            </a:pPr>
            <a:r>
              <a:rPr lang="en-GB" sz="1100" dirty="0">
                <a:solidFill>
                  <a:srgbClr val="002060"/>
                </a:solidFill>
              </a:rPr>
              <a:t>Collaborating needs to be valued.</a:t>
            </a:r>
          </a:p>
          <a:p>
            <a:pPr marL="171450" lvl="0" indent="-171450">
              <a:buFont typeface="Arial" charset="0"/>
              <a:buChar char="•"/>
            </a:pPr>
            <a:r>
              <a:rPr lang="en-GB" sz="1100" dirty="0">
                <a:solidFill>
                  <a:srgbClr val="002060"/>
                </a:solidFill>
              </a:rPr>
              <a:t>Are we sharing research or best practice?</a:t>
            </a:r>
          </a:p>
          <a:p>
            <a:pPr marL="171450" lvl="0" indent="-171450">
              <a:buFont typeface="Arial" charset="0"/>
              <a:buChar char="•"/>
            </a:pPr>
            <a:r>
              <a:rPr lang="en-GB" sz="1100" dirty="0">
                <a:solidFill>
                  <a:srgbClr val="002060"/>
                </a:solidFill>
              </a:rPr>
              <a:t>So much energy goes into one place – it might be about areas specialising more – if you want to talk about muscular skeletal you know the one place to go.</a:t>
            </a:r>
          </a:p>
          <a:p>
            <a:pPr marL="171450" lvl="0" indent="-171450">
              <a:buFont typeface="Arial" charset="0"/>
              <a:buChar char="•"/>
            </a:pPr>
            <a:r>
              <a:rPr lang="en-GB" sz="1100" dirty="0">
                <a:solidFill>
                  <a:srgbClr val="002060"/>
                </a:solidFill>
              </a:rPr>
              <a:t>It’s also about enhancing the identity. Liverpool did a brand called ‘It’s Liverpool’ and that moved us on. Coming up with a brand helps.</a:t>
            </a:r>
          </a:p>
          <a:p>
            <a:pPr marL="171450" lvl="0" indent="-171450">
              <a:buFont typeface="Arial" charset="0"/>
              <a:buChar char="•"/>
            </a:pPr>
            <a:r>
              <a:rPr lang="en-GB" sz="1100" dirty="0">
                <a:solidFill>
                  <a:srgbClr val="002060"/>
                </a:solidFill>
              </a:rPr>
              <a:t>We do tend to be precious about brands. We need to learn the lesson to share – if the NHS is to be the organisation we want it to be, it needs to be the place we stop putting things in silos that we need to share – we need to get over the cultural piece.</a:t>
            </a:r>
          </a:p>
          <a:p>
            <a:pPr marL="171450" lvl="0" indent="-171450">
              <a:buFont typeface="Arial" charset="0"/>
              <a:buChar char="•"/>
            </a:pPr>
            <a:r>
              <a:rPr lang="en-GB" sz="1100" dirty="0">
                <a:solidFill>
                  <a:srgbClr val="002060"/>
                </a:solidFill>
              </a:rPr>
              <a:t>Atrial Fibrillation (AF) collaboratives are good to scale up.</a:t>
            </a:r>
          </a:p>
          <a:p>
            <a:pPr marL="171450" lvl="0" indent="-171450">
              <a:buFont typeface="Arial" charset="0"/>
              <a:buChar char="•"/>
            </a:pPr>
            <a:r>
              <a:rPr lang="en-GB" sz="1100" dirty="0">
                <a:solidFill>
                  <a:srgbClr val="002060"/>
                </a:solidFill>
              </a:rPr>
              <a:t>Leeds City council working in partnership with Samsung, 3rd sector – there are other sites in Europe doing the same thing.</a:t>
            </a:r>
          </a:p>
          <a:p>
            <a:pPr marL="171450" lvl="0" indent="-171450">
              <a:buFont typeface="Arial" charset="0"/>
              <a:buChar char="•"/>
            </a:pPr>
            <a:r>
              <a:rPr lang="en-GB" sz="1100" dirty="0">
                <a:solidFill>
                  <a:srgbClr val="002060"/>
                </a:solidFill>
              </a:rPr>
              <a:t>Thinking about frailty – that started off in Bradford and that really has gone out and spread. We use our cohort to do research and we can spread the word. We just have to be careful we don’t tax them too much. If you get it into NICE and GP practices – it is possible.</a:t>
            </a:r>
          </a:p>
          <a:p>
            <a:pPr marL="171450" lvl="0" indent="-171450">
              <a:buFont typeface="Arial" charset="0"/>
              <a:buChar char="•"/>
            </a:pPr>
            <a:r>
              <a:rPr lang="en-GB" sz="1100" dirty="0">
                <a:solidFill>
                  <a:srgbClr val="002060"/>
                </a:solidFill>
              </a:rPr>
              <a:t>A supportive network across the North to putting best practice can help to share it nationally.</a:t>
            </a:r>
          </a:p>
          <a:p>
            <a:pPr marL="171450" lvl="0" indent="-171450">
              <a:buFont typeface="Arial" charset="0"/>
              <a:buChar char="•"/>
            </a:pPr>
            <a:r>
              <a:rPr lang="en-GB" sz="1100" dirty="0">
                <a:solidFill>
                  <a:srgbClr val="002060"/>
                </a:solidFill>
              </a:rPr>
              <a:t>Enablers –</a:t>
            </a:r>
          </a:p>
          <a:p>
            <a:pPr marL="171450" lvl="0" indent="-171450">
              <a:buFont typeface="Arial" charset="0"/>
              <a:buChar char="•"/>
            </a:pPr>
            <a:r>
              <a:rPr lang="en-GB" sz="1100" dirty="0">
                <a:solidFill>
                  <a:srgbClr val="002060"/>
                </a:solidFill>
              </a:rPr>
              <a:t>Is it collaborative as well? Involving everybody from all levels to be committed to it. And being valued – each needs to be valued. </a:t>
            </a:r>
          </a:p>
          <a:p>
            <a:pPr marL="171450" lvl="0" indent="-171450">
              <a:buFont typeface="Arial" charset="0"/>
              <a:buChar char="•"/>
            </a:pPr>
            <a:r>
              <a:rPr lang="en-GB" sz="1100" dirty="0">
                <a:solidFill>
                  <a:srgbClr val="002060"/>
                </a:solidFill>
              </a:rPr>
              <a:t>We do Hackathons – if you want to do something you take away hierarchy and that makes it very powerful. </a:t>
            </a:r>
          </a:p>
          <a:p>
            <a:pPr marL="171450" lvl="0" indent="-171450">
              <a:buFont typeface="Arial" charset="0"/>
              <a:buChar char="•"/>
            </a:pPr>
            <a:r>
              <a:rPr lang="en-GB" sz="1100" dirty="0">
                <a:solidFill>
                  <a:srgbClr val="002060"/>
                </a:solidFill>
              </a:rPr>
              <a:t>Yes, because it’s powerful – each sector needs to see value in doing it – in what you are doing. For each sector there needs to be a different message, it’s always how you get the message to different levels.</a:t>
            </a:r>
          </a:p>
          <a:p>
            <a:pPr marL="171450" lvl="0" indent="-171450">
              <a:buFont typeface="Arial" charset="0"/>
              <a:buChar char="•"/>
            </a:pPr>
            <a:r>
              <a:rPr lang="en-GB" sz="1100" dirty="0">
                <a:solidFill>
                  <a:srgbClr val="002060"/>
                </a:solidFill>
              </a:rPr>
              <a:t>I’ve found exemplars really useful and I’d love to hear them again – and it is always better being somewhere hearing new things.</a:t>
            </a:r>
          </a:p>
          <a:p>
            <a:pPr marL="171450" lvl="0" indent="-171450">
              <a:buFont typeface="Arial" charset="0"/>
              <a:buChar char="•"/>
            </a:pPr>
            <a:r>
              <a:rPr lang="en-GB" sz="1100" dirty="0" smtClean="0">
                <a:solidFill>
                  <a:srgbClr val="002060"/>
                </a:solidFill>
              </a:rPr>
              <a:t>quickly</a:t>
            </a:r>
            <a:r>
              <a:rPr lang="en-GB" sz="1100" dirty="0">
                <a:solidFill>
                  <a:srgbClr val="002060"/>
                </a:solidFill>
              </a:rPr>
              <a:t>.</a:t>
            </a:r>
          </a:p>
          <a:p>
            <a:pPr marR="0" lvl="0">
              <a:spcBef>
                <a:spcPts val="0"/>
              </a:spcBef>
              <a:spcAft>
                <a:spcPts val="0"/>
              </a:spcAft>
            </a:pPr>
            <a:endParaRPr lang="en-GB" sz="1100" b="1" u="sng" dirty="0" smtClean="0">
              <a:solidFill>
                <a:srgbClr val="002060"/>
              </a:solidFill>
              <a:effectLst/>
              <a:ea typeface="Calibri" charset="0"/>
              <a:cs typeface="Calibri" charset="0"/>
            </a:endParaRP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Falls Prevention: 	</a:t>
            </a:r>
          </a:p>
        </p:txBody>
      </p:sp>
      <p:sp>
        <p:nvSpPr>
          <p:cNvPr id="16" name="Snip Single Corner Rectangle 15">
            <a:hlinkClick r:id="rId2" action="ppaction://hlinksldjump"/>
          </p:cNvPr>
          <p:cNvSpPr/>
          <p:nvPr/>
        </p:nvSpPr>
        <p:spPr>
          <a:xfrm>
            <a:off x="1246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17" name="Snip Single Corner Rectangle 16">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8" name="Snip Single Corner Rectangle 17">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9" name="Snip Single Corner Rectangle 18">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20" name="Snip Single Corner Rectangle 19">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21" name="Rectangle 20"/>
          <p:cNvSpPr/>
          <p:nvPr/>
        </p:nvSpPr>
        <p:spPr>
          <a:xfrm>
            <a:off x="144131" y="352489"/>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3841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35</a:t>
            </a:fld>
            <a:endParaRPr lang="en-US" dirty="0"/>
          </a:p>
        </p:txBody>
      </p:sp>
      <p:sp>
        <p:nvSpPr>
          <p:cNvPr id="14" name="TextBox 13"/>
          <p:cNvSpPr txBox="1"/>
          <p:nvPr/>
        </p:nvSpPr>
        <p:spPr>
          <a:xfrm>
            <a:off x="617075" y="1693987"/>
            <a:ext cx="7886700" cy="4503869"/>
          </a:xfrm>
          <a:prstGeom prst="rect">
            <a:avLst/>
          </a:prstGeom>
          <a:noFill/>
          <a:ln>
            <a:noFill/>
          </a:ln>
        </p:spPr>
        <p:txBody>
          <a:bodyPr wrap="square" rtlCol="0">
            <a:noAutofit/>
          </a:bodyPr>
          <a:lstStyle/>
          <a:p>
            <a:pPr marR="0" lvl="0">
              <a:spcBef>
                <a:spcPts val="0"/>
              </a:spcBef>
              <a:spcAft>
                <a:spcPts val="0"/>
              </a:spcAft>
            </a:pPr>
            <a:endParaRPr lang="en-GB" sz="1100" b="1" u="sng" dirty="0" smtClean="0">
              <a:solidFill>
                <a:srgbClr val="002060"/>
              </a:solidFill>
              <a:effectLst/>
              <a:ea typeface="Calibri" charset="0"/>
              <a:cs typeface="Calibri" charset="0"/>
            </a:endParaRPr>
          </a:p>
          <a:p>
            <a:pPr marL="171450" lvl="0" indent="-171450">
              <a:buFont typeface="Arial" charset="0"/>
              <a:buChar char="•"/>
            </a:pPr>
            <a:r>
              <a:rPr lang="en-GB" sz="1100" dirty="0" smtClean="0">
                <a:solidFill>
                  <a:srgbClr val="002060"/>
                </a:solidFill>
              </a:rPr>
              <a:t>A showcase would be great – going around the regions and getting the decision makers there so that people can adopt.</a:t>
            </a:r>
          </a:p>
          <a:p>
            <a:pPr marL="171450" lvl="0" indent="-171450">
              <a:buFont typeface="Arial" charset="0"/>
              <a:buChar char="•"/>
            </a:pPr>
            <a:r>
              <a:rPr lang="en-GB" sz="1100" dirty="0" smtClean="0">
                <a:solidFill>
                  <a:srgbClr val="002060"/>
                </a:solidFill>
              </a:rPr>
              <a:t>You need to get together for a practical purpose – what’s the best thing to say about what you’ve taken from the day – a half-year review.</a:t>
            </a:r>
          </a:p>
          <a:p>
            <a:pPr marL="171450" lvl="0" indent="-171450">
              <a:buFont typeface="Arial" charset="0"/>
              <a:buChar char="•"/>
            </a:pPr>
            <a:r>
              <a:rPr lang="en-GB" sz="1100" dirty="0" smtClean="0">
                <a:solidFill>
                  <a:srgbClr val="002060"/>
                </a:solidFill>
              </a:rPr>
              <a:t>Do a road show and get them an action plan to take away with them to make a change/a pledge to change.</a:t>
            </a:r>
          </a:p>
          <a:p>
            <a:pPr marL="171450" lvl="0" indent="-171450">
              <a:buFont typeface="Arial" charset="0"/>
              <a:buChar char="•"/>
            </a:pPr>
            <a:r>
              <a:rPr lang="en-GB" sz="1100" dirty="0" smtClean="0">
                <a:solidFill>
                  <a:srgbClr val="002060"/>
                </a:solidFill>
              </a:rPr>
              <a:t>Can we stop talking about saving money because it really switches people off? If we do save money, can we put that into other things we need to develop. Reinvest that money into some of the ideas.</a:t>
            </a:r>
          </a:p>
          <a:p>
            <a:pPr marL="171450" lvl="0" indent="-171450">
              <a:buFont typeface="Arial" charset="0"/>
              <a:buChar char="•"/>
            </a:pPr>
            <a:r>
              <a:rPr lang="en-GB" sz="1100" dirty="0" smtClean="0">
                <a:solidFill>
                  <a:srgbClr val="002060"/>
                </a:solidFill>
              </a:rPr>
              <a:t>Organisational accountability to move around the system.</a:t>
            </a:r>
          </a:p>
          <a:p>
            <a:pPr marL="171450" lvl="0" indent="-171450">
              <a:buFont typeface="Arial" charset="0"/>
              <a:buChar char="•"/>
            </a:pPr>
            <a:r>
              <a:rPr lang="en-GB" sz="1100" dirty="0" smtClean="0">
                <a:solidFill>
                  <a:srgbClr val="002060"/>
                </a:solidFill>
              </a:rPr>
              <a:t>I like the idea of papers – A3 type of posters with a space saying what you’re interested in and propagating ideas really</a:t>
            </a:r>
            <a:endParaRPr lang="en-GB" sz="1100" b="1" u="sng" dirty="0" smtClean="0">
              <a:solidFill>
                <a:srgbClr val="002060"/>
              </a:solidFill>
              <a:effectLst/>
              <a:ea typeface="Calibri" charset="0"/>
              <a:cs typeface="Calibri" charset="0"/>
            </a:endParaRP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Falls Prevention:</a:t>
            </a:r>
          </a:p>
        </p:txBody>
      </p:sp>
      <p:sp>
        <p:nvSpPr>
          <p:cNvPr id="16" name="Snip Single Corner Rectangle 15">
            <a:hlinkClick r:id="rId2" action="ppaction://hlinksldjump"/>
          </p:cNvPr>
          <p:cNvSpPr/>
          <p:nvPr/>
        </p:nvSpPr>
        <p:spPr>
          <a:xfrm>
            <a:off x="1246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17" name="Snip Single Corner Rectangle 16">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8" name="Snip Single Corner Rectangle 17">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9" name="Snip Single Corner Rectangle 18">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20" name="Snip Single Corner Rectangle 19">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21" name="Rectangle 20"/>
          <p:cNvSpPr/>
          <p:nvPr/>
        </p:nvSpPr>
        <p:spPr>
          <a:xfrm>
            <a:off x="144131" y="352489"/>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7888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36</a:t>
            </a:fld>
            <a:endParaRPr lang="en-US" dirty="0"/>
          </a:p>
        </p:txBody>
      </p:sp>
      <p:sp>
        <p:nvSpPr>
          <p:cNvPr id="14" name="TextBox 13"/>
          <p:cNvSpPr txBox="1"/>
          <p:nvPr/>
        </p:nvSpPr>
        <p:spPr>
          <a:xfrm>
            <a:off x="601884" y="1693987"/>
            <a:ext cx="7886700" cy="4503869"/>
          </a:xfrm>
          <a:prstGeom prst="rect">
            <a:avLst/>
          </a:prstGeom>
          <a:noFill/>
          <a:ln>
            <a:noFill/>
          </a:ln>
        </p:spPr>
        <p:txBody>
          <a:bodyPr wrap="square" rtlCol="0">
            <a:noAutofit/>
          </a:bodyPr>
          <a:lstStyle/>
          <a:p>
            <a:pPr marL="171450" lvl="0" indent="-171450">
              <a:buFont typeface="Arial" charset="0"/>
              <a:buChar char="•"/>
            </a:pPr>
            <a:r>
              <a:rPr lang="en-GB" sz="1100" dirty="0" smtClean="0">
                <a:solidFill>
                  <a:srgbClr val="002060"/>
                </a:solidFill>
              </a:rPr>
              <a:t>Let's </a:t>
            </a:r>
            <a:r>
              <a:rPr lang="en-GB" sz="1100" dirty="0">
                <a:solidFill>
                  <a:srgbClr val="002060"/>
                </a:solidFill>
              </a:rPr>
              <a:t>gather exemplars of best practice, e.g., the 'STEADY On!' Project that was showcased today. This is the 'holy grail' for falls prevention and prediction.</a:t>
            </a:r>
          </a:p>
          <a:p>
            <a:pPr marL="171450" lvl="0" indent="-171450">
              <a:buFont typeface="Arial" charset="0"/>
              <a:buChar char="•"/>
            </a:pPr>
            <a:r>
              <a:rPr lang="en-GB" sz="1100" dirty="0">
                <a:solidFill>
                  <a:srgbClr val="002060"/>
                </a:solidFill>
              </a:rPr>
              <a:t>How would we gear up services to handle an influx?</a:t>
            </a:r>
          </a:p>
          <a:p>
            <a:pPr marL="171450" lvl="0" indent="-171450">
              <a:buFont typeface="Arial" charset="0"/>
              <a:buChar char="•"/>
            </a:pPr>
            <a:r>
              <a:rPr lang="en-GB" sz="1100" dirty="0">
                <a:solidFill>
                  <a:srgbClr val="002060"/>
                </a:solidFill>
              </a:rPr>
              <a:t>There is most definitely a need for more preventative services.</a:t>
            </a:r>
          </a:p>
          <a:p>
            <a:pPr marL="171450" lvl="0" indent="-171450">
              <a:buFont typeface="Arial" charset="0"/>
              <a:buChar char="•"/>
            </a:pPr>
            <a:r>
              <a:rPr lang="en-GB" sz="1100" dirty="0">
                <a:solidFill>
                  <a:srgbClr val="002060"/>
                </a:solidFill>
              </a:rPr>
              <a:t>Key question is, "How do we keep people engaged"?</a:t>
            </a:r>
          </a:p>
          <a:p>
            <a:pPr marL="171450" lvl="0" indent="-171450">
              <a:buFont typeface="Arial" charset="0"/>
              <a:buChar char="•"/>
            </a:pPr>
            <a:r>
              <a:rPr lang="en-GB" sz="1100" dirty="0">
                <a:solidFill>
                  <a:srgbClr val="002060"/>
                </a:solidFill>
              </a:rPr>
              <a:t>Let's 'de-medicalise' the subject and move away from medical language and terminology.</a:t>
            </a:r>
          </a:p>
          <a:p>
            <a:pPr marL="171450" lvl="0" indent="-171450">
              <a:buFont typeface="Arial" charset="0"/>
              <a:buChar char="•"/>
            </a:pPr>
            <a:r>
              <a:rPr lang="en-GB" sz="1100" dirty="0">
                <a:solidFill>
                  <a:srgbClr val="002060"/>
                </a:solidFill>
              </a:rPr>
              <a:t>This term 'older people' - who is old and when does being old start?</a:t>
            </a:r>
          </a:p>
          <a:p>
            <a:pPr marL="171450" lvl="0" indent="-171450">
              <a:buFont typeface="Arial" charset="0"/>
              <a:buChar char="•"/>
            </a:pPr>
            <a:r>
              <a:rPr lang="en-GB" sz="1100" dirty="0">
                <a:solidFill>
                  <a:srgbClr val="002060"/>
                </a:solidFill>
              </a:rPr>
              <a:t>Let's make better use of home devices, e.g., Amazon's 'Alexa'. Bringing things in earlier helps to normalise things, but only if the technology is person-centred.</a:t>
            </a:r>
          </a:p>
          <a:p>
            <a:pPr marL="171450" lvl="0" indent="-171450">
              <a:buFont typeface="Arial" charset="0"/>
              <a:buChar char="•"/>
            </a:pPr>
            <a:r>
              <a:rPr lang="en-GB" sz="1100" dirty="0">
                <a:solidFill>
                  <a:srgbClr val="002060"/>
                </a:solidFill>
              </a:rPr>
              <a:t>Let's design things that are truly 'wearable', e.g., a lifeline in the shape of a brooch.</a:t>
            </a:r>
          </a:p>
          <a:p>
            <a:pPr marL="171450" lvl="0" indent="-171450">
              <a:buFont typeface="Arial" charset="0"/>
              <a:buChar char="•"/>
            </a:pPr>
            <a:r>
              <a:rPr lang="en-GB" sz="1100" dirty="0">
                <a:solidFill>
                  <a:srgbClr val="002060"/>
                </a:solidFill>
              </a:rPr>
              <a:t>Another useful thing like that would be a 'STEADY On' screen saver - as an aide memoir.</a:t>
            </a:r>
          </a:p>
          <a:p>
            <a:pPr marL="171450" lvl="0" indent="-171450">
              <a:buFont typeface="Arial" charset="0"/>
              <a:buChar char="•"/>
            </a:pPr>
            <a:r>
              <a:rPr lang="en-GB" sz="1100" dirty="0">
                <a:solidFill>
                  <a:srgbClr val="002060"/>
                </a:solidFill>
              </a:rPr>
              <a:t>Simple messages in useful places - e.g., messages on baked beans tins, and supermarket trolleys.</a:t>
            </a:r>
          </a:p>
          <a:p>
            <a:pPr marL="171450" lvl="0" indent="-171450">
              <a:buFont typeface="Arial" charset="0"/>
              <a:buChar char="•"/>
            </a:pPr>
            <a:r>
              <a:rPr lang="en-GB" sz="1100" dirty="0">
                <a:solidFill>
                  <a:srgbClr val="002060"/>
                </a:solidFill>
              </a:rPr>
              <a:t>How do we 'sell' this message? Don't put 'ageing' in the message.</a:t>
            </a:r>
          </a:p>
          <a:p>
            <a:pPr marL="171450" lvl="0" indent="-171450">
              <a:buFont typeface="Arial" charset="0"/>
              <a:buChar char="•"/>
            </a:pPr>
            <a:r>
              <a:rPr lang="en-GB" sz="1100" dirty="0">
                <a:solidFill>
                  <a:srgbClr val="002060"/>
                </a:solidFill>
              </a:rPr>
              <a:t>Who are our target demographic? The baby-boomers and 'swinging sixties' era.</a:t>
            </a:r>
          </a:p>
          <a:p>
            <a:pPr marL="171450" lvl="0" indent="-171450">
              <a:buFont typeface="Arial" charset="0"/>
              <a:buChar char="•"/>
            </a:pPr>
            <a:r>
              <a:rPr lang="en-GB" sz="1100" dirty="0">
                <a:solidFill>
                  <a:srgbClr val="002060"/>
                </a:solidFill>
              </a:rPr>
              <a:t>How do we get the message across to people who are isolated?</a:t>
            </a:r>
          </a:p>
          <a:p>
            <a:pPr marL="171450" lvl="0" indent="-171450">
              <a:buFont typeface="Arial" charset="0"/>
              <a:buChar char="•"/>
            </a:pPr>
            <a:r>
              <a:rPr lang="en-GB" sz="1100" dirty="0">
                <a:solidFill>
                  <a:srgbClr val="002060"/>
                </a:solidFill>
              </a:rPr>
              <a:t>How do we shift policy from acute setting to population based?</a:t>
            </a:r>
          </a:p>
          <a:p>
            <a:pPr marL="171450" lvl="0" indent="-171450">
              <a:buFont typeface="Arial" charset="0"/>
              <a:buChar char="•"/>
            </a:pPr>
            <a:r>
              <a:rPr lang="en-GB" sz="1100" dirty="0">
                <a:solidFill>
                  <a:srgbClr val="002060"/>
                </a:solidFill>
              </a:rPr>
              <a:t>What keeps people active and fully engaged? Is there a way of measuring this?</a:t>
            </a:r>
          </a:p>
          <a:p>
            <a:pPr marL="171450" lvl="0" indent="-171450">
              <a:buFont typeface="Arial" charset="0"/>
              <a:buChar char="•"/>
            </a:pPr>
            <a:r>
              <a:rPr lang="en-GB" sz="1100" dirty="0">
                <a:solidFill>
                  <a:srgbClr val="002060"/>
                </a:solidFill>
              </a:rPr>
              <a:t>We should move the debate on to existing technology and what's available now.</a:t>
            </a:r>
          </a:p>
          <a:p>
            <a:pPr marL="171450" lvl="0" indent="-171450">
              <a:buFont typeface="Arial" charset="0"/>
              <a:buChar char="•"/>
            </a:pPr>
            <a:r>
              <a:rPr lang="en-GB" sz="1100" dirty="0">
                <a:solidFill>
                  <a:srgbClr val="002060"/>
                </a:solidFill>
              </a:rPr>
              <a:t>We are behind the times with what is available across Europe now.</a:t>
            </a:r>
          </a:p>
          <a:p>
            <a:pPr marL="171450" lvl="0" indent="-171450">
              <a:buFont typeface="Arial" charset="0"/>
              <a:buChar char="•"/>
            </a:pPr>
            <a:r>
              <a:rPr lang="en-GB" sz="1100" dirty="0">
                <a:solidFill>
                  <a:srgbClr val="002060"/>
                </a:solidFill>
              </a:rPr>
              <a:t>Up scaling the workforce, how can we do this?</a:t>
            </a:r>
          </a:p>
          <a:p>
            <a:pPr marL="171450" lvl="0" indent="-171450">
              <a:buFont typeface="Arial" charset="0"/>
              <a:buChar char="•"/>
            </a:pPr>
            <a:r>
              <a:rPr lang="en-GB" sz="1100" dirty="0">
                <a:solidFill>
                  <a:srgbClr val="002060"/>
                </a:solidFill>
              </a:rPr>
              <a:t>Multiple factors include training &amp;</a:t>
            </a:r>
            <a:r>
              <a:rPr lang="en-GB" sz="1100" dirty="0" smtClean="0">
                <a:solidFill>
                  <a:srgbClr val="002060"/>
                </a:solidFill>
              </a:rPr>
              <a:t> </a:t>
            </a:r>
            <a:r>
              <a:rPr lang="en-GB" sz="1100" dirty="0">
                <a:solidFill>
                  <a:srgbClr val="002060"/>
                </a:solidFill>
              </a:rPr>
              <a:t>development, system compatibility, </a:t>
            </a:r>
            <a:r>
              <a:rPr lang="en-GB" sz="1100" dirty="0" smtClean="0">
                <a:solidFill>
                  <a:srgbClr val="002060"/>
                </a:solidFill>
              </a:rPr>
              <a:t>consumer </a:t>
            </a:r>
            <a:r>
              <a:rPr lang="en-GB" sz="1100" dirty="0">
                <a:solidFill>
                  <a:srgbClr val="002060"/>
                </a:solidFill>
              </a:rPr>
              <a:t>choosing their own technology </a:t>
            </a:r>
            <a:r>
              <a:rPr lang="en-GB" sz="1100" dirty="0" smtClean="0">
                <a:solidFill>
                  <a:srgbClr val="002060"/>
                </a:solidFill>
              </a:rPr>
              <a:t>&amp; activating </a:t>
            </a:r>
            <a:r>
              <a:rPr lang="en-GB" sz="1100" dirty="0">
                <a:solidFill>
                  <a:srgbClr val="002060"/>
                </a:solidFill>
              </a:rPr>
              <a:t>people.</a:t>
            </a:r>
          </a:p>
          <a:p>
            <a:pPr marL="171450" lvl="0" indent="-171450">
              <a:buFont typeface="Arial" charset="0"/>
              <a:buChar char="•"/>
            </a:pPr>
            <a:r>
              <a:rPr lang="en-GB" sz="1100" dirty="0">
                <a:solidFill>
                  <a:srgbClr val="002060"/>
                </a:solidFill>
              </a:rPr>
              <a:t>Falls and fractures prevention consensus - we need 'falls' on the QOF.</a:t>
            </a:r>
          </a:p>
          <a:p>
            <a:pPr marL="171450" lvl="0" indent="-171450">
              <a:buFont typeface="Arial" charset="0"/>
              <a:buChar char="•"/>
            </a:pPr>
            <a:r>
              <a:rPr lang="en-GB" sz="1100" dirty="0">
                <a:solidFill>
                  <a:srgbClr val="002060"/>
                </a:solidFill>
              </a:rPr>
              <a:t>Look at existing community assets, e.g., train the trainer.</a:t>
            </a:r>
          </a:p>
          <a:p>
            <a:pPr marL="171450" lvl="0" indent="-171450">
              <a:buFont typeface="Arial" charset="0"/>
              <a:buChar char="•"/>
            </a:pPr>
            <a:r>
              <a:rPr lang="en-GB" sz="1100" dirty="0">
                <a:solidFill>
                  <a:srgbClr val="002060"/>
                </a:solidFill>
              </a:rPr>
              <a:t>Tools like the 'tea towel' are very simple and highly effective.</a:t>
            </a:r>
          </a:p>
          <a:p>
            <a:pPr marL="171450" lvl="0" indent="-171450">
              <a:buFont typeface="Arial" charset="0"/>
              <a:buChar char="•"/>
            </a:pPr>
            <a:r>
              <a:rPr lang="en-GB" sz="1100" dirty="0">
                <a:solidFill>
                  <a:srgbClr val="002060"/>
                </a:solidFill>
              </a:rPr>
              <a:t>'Practice Champions' in GP practices.</a:t>
            </a:r>
          </a:p>
          <a:p>
            <a:pPr marL="171450" lvl="0" indent="-171450">
              <a:buFont typeface="Arial" charset="0"/>
              <a:buChar char="•"/>
            </a:pPr>
            <a:r>
              <a:rPr lang="en-GB" sz="1100" dirty="0">
                <a:solidFill>
                  <a:srgbClr val="002060"/>
                </a:solidFill>
              </a:rPr>
              <a:t>Commissioning should be translated into practice.</a:t>
            </a:r>
          </a:p>
          <a:p>
            <a:pPr marL="171450" lvl="0" indent="-171450">
              <a:buFont typeface="Arial" charset="0"/>
              <a:buChar char="•"/>
            </a:pPr>
            <a:r>
              <a:rPr lang="en-GB" sz="1100" dirty="0">
                <a:solidFill>
                  <a:srgbClr val="002060"/>
                </a:solidFill>
              </a:rPr>
              <a:t>Shift the focus to younger people, peer pressure, children to grandparents.</a:t>
            </a: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Falls Prevention:</a:t>
            </a:r>
          </a:p>
        </p:txBody>
      </p:sp>
      <p:sp>
        <p:nvSpPr>
          <p:cNvPr id="16" name="Snip Single Corner Rectangle 15">
            <a:hlinkClick r:id="rId2" action="ppaction://hlinksldjump"/>
          </p:cNvPr>
          <p:cNvSpPr/>
          <p:nvPr/>
        </p:nvSpPr>
        <p:spPr>
          <a:xfrm>
            <a:off x="1246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17" name="Snip Single Corner Rectangle 16">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8" name="Snip Single Corner Rectangle 17">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9" name="Snip Single Corner Rectangle 18">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20" name="Snip Single Corner Rectangle 19">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21" name="Rectangle 20"/>
          <p:cNvSpPr/>
          <p:nvPr/>
        </p:nvSpPr>
        <p:spPr>
          <a:xfrm>
            <a:off x="144131" y="352489"/>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1369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nip Single Corner Rectangle 7">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37</a:t>
            </a:fld>
            <a:endParaRPr lang="en-US" dirty="0"/>
          </a:p>
        </p:txBody>
      </p:sp>
      <p:sp>
        <p:nvSpPr>
          <p:cNvPr id="14" name="TextBox 13"/>
          <p:cNvSpPr txBox="1"/>
          <p:nvPr/>
        </p:nvSpPr>
        <p:spPr>
          <a:xfrm>
            <a:off x="601884" y="1693987"/>
            <a:ext cx="7886700" cy="4503869"/>
          </a:xfrm>
          <a:prstGeom prst="rect">
            <a:avLst/>
          </a:prstGeom>
          <a:noFill/>
          <a:ln>
            <a:noFill/>
          </a:ln>
        </p:spPr>
        <p:txBody>
          <a:bodyPr wrap="square" rtlCol="0">
            <a:noAutofit/>
          </a:bodyPr>
          <a:lstStyle/>
          <a:p>
            <a:pPr marR="0" lvl="0">
              <a:spcBef>
                <a:spcPts val="0"/>
              </a:spcBef>
              <a:spcAft>
                <a:spcPts val="0"/>
              </a:spcAft>
            </a:pPr>
            <a:endParaRPr lang="en-GB" sz="1100" b="1" u="sng" dirty="0" smtClean="0">
              <a:solidFill>
                <a:srgbClr val="002060"/>
              </a:solidFill>
              <a:effectLst/>
              <a:ea typeface="Calibri" charset="0"/>
              <a:cs typeface="Calibri" charset="0"/>
            </a:endParaRPr>
          </a:p>
          <a:p>
            <a:pPr marL="171450" lvl="0" indent="-171450">
              <a:buFont typeface="Arial" charset="0"/>
              <a:buChar char="•"/>
            </a:pPr>
            <a:r>
              <a:rPr lang="en-GB" sz="1100" dirty="0">
                <a:solidFill>
                  <a:srgbClr val="002060"/>
                </a:solidFill>
              </a:rPr>
              <a:t>GP practices &amp; primary care as a starting point for an increased focus upon prevention. Need to be more proactive in engaging with GP practices and present unambiguous evidence in relation to impact. </a:t>
            </a:r>
          </a:p>
          <a:p>
            <a:pPr marL="171450" lvl="0" indent="-171450">
              <a:buFont typeface="Arial" charset="0"/>
              <a:buChar char="•"/>
            </a:pPr>
            <a:r>
              <a:rPr lang="en-GB" sz="1100" dirty="0">
                <a:solidFill>
                  <a:srgbClr val="002060"/>
                </a:solidFill>
              </a:rPr>
              <a:t>GP core contract = identifying frailty &amp; providing national dataset re frailty.  Engagement needs to focus upon easy to access interventions that do not increase GP workload and have an indication of health economics analysis.</a:t>
            </a:r>
          </a:p>
          <a:p>
            <a:pPr marL="171450" lvl="0" indent="-171450">
              <a:buFont typeface="Arial" charset="0"/>
              <a:buChar char="•"/>
            </a:pPr>
            <a:r>
              <a:rPr lang="en-GB" sz="1100" dirty="0">
                <a:solidFill>
                  <a:srgbClr val="002060"/>
                </a:solidFill>
              </a:rPr>
              <a:t>A need for a pan Northern AHSN collaboration to think whole system and engage stakeholders in the non-health contribution to falls prevention.</a:t>
            </a:r>
          </a:p>
          <a:p>
            <a:pPr marL="171450" lvl="0" indent="-171450">
              <a:buFont typeface="Arial" charset="0"/>
              <a:buChar char="•"/>
            </a:pPr>
            <a:r>
              <a:rPr lang="en-GB" sz="1100" dirty="0">
                <a:solidFill>
                  <a:srgbClr val="002060"/>
                </a:solidFill>
              </a:rPr>
              <a:t>Need the compelling business case around interventions, falls prevention and frailty.</a:t>
            </a:r>
          </a:p>
          <a:p>
            <a:pPr marL="171450" lvl="0" indent="-171450">
              <a:buFont typeface="Arial" charset="0"/>
              <a:buChar char="•"/>
            </a:pPr>
            <a:r>
              <a:rPr lang="en-GB" sz="1100" dirty="0">
                <a:solidFill>
                  <a:srgbClr val="002060"/>
                </a:solidFill>
              </a:rPr>
              <a:t>Target early adopters in primary care – a Northern collaboration could achieve scale in early adopters.</a:t>
            </a:r>
          </a:p>
          <a:p>
            <a:pPr marL="171450" lvl="0" indent="-171450">
              <a:buFont typeface="Arial" charset="0"/>
              <a:buChar char="•"/>
            </a:pPr>
            <a:r>
              <a:rPr lang="en-GB" sz="1100" dirty="0">
                <a:solidFill>
                  <a:srgbClr val="002060"/>
                </a:solidFill>
              </a:rPr>
              <a:t>Medication reviews and ensuring the role of pharmacy is developed.</a:t>
            </a:r>
          </a:p>
          <a:p>
            <a:pPr marL="171450" lvl="0" indent="-171450">
              <a:buFont typeface="Arial" charset="0"/>
              <a:buChar char="•"/>
            </a:pPr>
            <a:r>
              <a:rPr lang="en-GB" sz="1100" dirty="0">
                <a:solidFill>
                  <a:srgbClr val="002060"/>
                </a:solidFill>
              </a:rPr>
              <a:t>AHSNs North to work collaboratively to provide evidence re use of eFI, barriers, impact, identifying &amp; linking existing good practice to eFI, e.g., the North East AHSN bone density programme</a:t>
            </a:r>
            <a:r>
              <a:rPr lang="en-GB" sz="1100" dirty="0" smtClean="0">
                <a:solidFill>
                  <a:srgbClr val="002060"/>
                </a:solidFill>
              </a:rPr>
              <a:t>.</a:t>
            </a:r>
          </a:p>
          <a:p>
            <a:pPr marL="171450" lvl="0" indent="-171450">
              <a:buFont typeface="Arial" charset="0"/>
              <a:buChar char="•"/>
            </a:pPr>
            <a:endParaRPr lang="en-GB" sz="1100" b="1" u="sng" dirty="0" smtClean="0">
              <a:solidFill>
                <a:srgbClr val="002060"/>
              </a:solidFill>
            </a:endParaRPr>
          </a:p>
          <a:p>
            <a:pPr lvl="0"/>
            <a:endParaRPr lang="en-GB" sz="1100" b="1" u="sng" dirty="0">
              <a:solidFill>
                <a:srgbClr val="002060"/>
              </a:solidFill>
            </a:endParaRPr>
          </a:p>
          <a:p>
            <a:pPr marL="171450" lvl="0" indent="-171450">
              <a:buFont typeface="Arial" charset="0"/>
              <a:buChar char="•"/>
            </a:pPr>
            <a:r>
              <a:rPr lang="en-GB" sz="1100" dirty="0">
                <a:solidFill>
                  <a:srgbClr val="002060"/>
                </a:solidFill>
              </a:rPr>
              <a:t>Information sharing re successful and preventative interventions is limited across the North. A Northern AHSN collaboration to enhance sharing of pilot initiatives and promote the quality of evidence of impact and ROI.</a:t>
            </a:r>
          </a:p>
          <a:p>
            <a:pPr marL="171450" lvl="0" indent="-171450">
              <a:buFont typeface="Arial" charset="0"/>
              <a:buChar char="•"/>
            </a:pPr>
            <a:r>
              <a:rPr lang="en-GB" sz="1100" dirty="0">
                <a:solidFill>
                  <a:srgbClr val="002060"/>
                </a:solidFill>
              </a:rPr>
              <a:t>There is an inconsistency of commissioning frailty services by CCGs. The STPs identified as a vehicle for sharing successful approaches to commissioning for frailty, e.g., place based, single budget &amp; integrated commissioning with outcomes. The Northern AHSN collaboration to connect and align to STP plans across the North.</a:t>
            </a:r>
          </a:p>
          <a:p>
            <a:pPr marL="171450" lvl="0" indent="-171450">
              <a:buFont typeface="Arial" charset="0"/>
              <a:buChar char="•"/>
            </a:pPr>
            <a:r>
              <a:rPr lang="en-GB" sz="1100" dirty="0">
                <a:solidFill>
                  <a:srgbClr val="002060"/>
                </a:solidFill>
              </a:rPr>
              <a:t>Role of Northern Alliance could be to develop a platform to share the learning on Northern footprint - shining a light on variance, implementation barriers, ROI, commissioning strategies, etc.</a:t>
            </a:r>
          </a:p>
          <a:p>
            <a:pPr lvl="0"/>
            <a:endParaRPr lang="en-GB" sz="1100" dirty="0">
              <a:solidFill>
                <a:srgbClr val="002060"/>
              </a:solidFill>
            </a:endParaRP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eFrailt</a:t>
            </a:r>
            <a:r>
              <a:rPr lang="en-GB" b="1" dirty="0">
                <a:solidFill>
                  <a:schemeClr val="bg1"/>
                </a:solidFill>
                <a:latin typeface="Calibri" charset="0"/>
                <a:ea typeface="Calibri" charset="0"/>
                <a:cs typeface="Calibri" charset="0"/>
              </a:rPr>
              <a:t>y</a:t>
            </a:r>
            <a:r>
              <a:rPr lang="en-GB" b="1" dirty="0" smtClean="0">
                <a:solidFill>
                  <a:schemeClr val="bg1"/>
                </a:solidFill>
                <a:effectLst/>
                <a:latin typeface="Calibri" charset="0"/>
                <a:ea typeface="Calibri" charset="0"/>
                <a:cs typeface="Calibri" charset="0"/>
              </a:rPr>
              <a:t>: </a:t>
            </a:r>
            <a:endParaRPr lang="en-GB" sz="1400" b="1" dirty="0" smtClean="0">
              <a:solidFill>
                <a:schemeClr val="bg1"/>
              </a:solidFill>
              <a:effectLst/>
              <a:latin typeface="Calibri" charset="0"/>
              <a:ea typeface="Calibri" charset="0"/>
              <a:cs typeface="Calibri" charset="0"/>
            </a:endParaRPr>
          </a:p>
        </p:txBody>
      </p:sp>
      <p:sp>
        <p:nvSpPr>
          <p:cNvPr id="10" name="Snip Single Corner Rectangle 9">
            <a:hlinkClick r:id="rId3" action="ppaction://hlinksldjump"/>
          </p:cNvPr>
          <p:cNvSpPr/>
          <p:nvPr/>
        </p:nvSpPr>
        <p:spPr>
          <a:xfrm>
            <a:off x="12987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1" name="Snip Single Corner Rectangle 10">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2" name="Snip Single Corner Rectangle 11">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13" name="Snip Single Corner Rectangle 12">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15" name="Rectangle 14"/>
          <p:cNvSpPr/>
          <p:nvPr/>
        </p:nvSpPr>
        <p:spPr>
          <a:xfrm>
            <a:off x="1312690"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9511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nip Single Corner Rectangle 7">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nip Single Corner Rectangle 9">
            <a:hlinkClick r:id="rId3" action="ppaction://hlinksldjump"/>
          </p:cNvPr>
          <p:cNvSpPr/>
          <p:nvPr/>
        </p:nvSpPr>
        <p:spPr>
          <a:xfrm>
            <a:off x="12987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1" name="Snip Single Corner Rectangle 10">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2" name="Snip Single Corner Rectangle 11">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13" name="Snip Single Corner Rectangle 12">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15" name="Rectangle 14"/>
          <p:cNvSpPr/>
          <p:nvPr/>
        </p:nvSpPr>
        <p:spPr>
          <a:xfrm>
            <a:off x="1312690"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38</a:t>
            </a:fld>
            <a:endParaRPr lang="en-US" dirty="0"/>
          </a:p>
        </p:txBody>
      </p:sp>
      <p:sp>
        <p:nvSpPr>
          <p:cNvPr id="14" name="TextBox 13"/>
          <p:cNvSpPr txBox="1"/>
          <p:nvPr/>
        </p:nvSpPr>
        <p:spPr>
          <a:xfrm>
            <a:off x="617075" y="1693987"/>
            <a:ext cx="7886700" cy="4503869"/>
          </a:xfrm>
          <a:prstGeom prst="rect">
            <a:avLst/>
          </a:prstGeom>
          <a:noFill/>
          <a:ln>
            <a:noFill/>
          </a:ln>
        </p:spPr>
        <p:txBody>
          <a:bodyPr wrap="square" rtlCol="0">
            <a:noAutofit/>
          </a:bodyPr>
          <a:lstStyle/>
          <a:p>
            <a:pPr marR="0" lvl="0">
              <a:spcBef>
                <a:spcPts val="0"/>
              </a:spcBef>
              <a:spcAft>
                <a:spcPts val="0"/>
              </a:spcAft>
            </a:pPr>
            <a:endParaRPr lang="en-GB" sz="1100" b="1" u="sng" dirty="0" smtClean="0">
              <a:solidFill>
                <a:srgbClr val="002060"/>
              </a:solidFill>
              <a:effectLst/>
              <a:ea typeface="Calibri" charset="0"/>
              <a:cs typeface="Calibri" charset="0"/>
            </a:endParaRPr>
          </a:p>
          <a:p>
            <a:pPr marL="171450" lvl="0" indent="-171450">
              <a:buFont typeface="Arial" charset="0"/>
              <a:buChar char="•"/>
            </a:pPr>
            <a:r>
              <a:rPr lang="en-GB" sz="1100" dirty="0" smtClean="0">
                <a:solidFill>
                  <a:srgbClr val="002060"/>
                </a:solidFill>
              </a:rPr>
              <a:t>Frailty &amp; falls overlap - avoid separation of assessment and intervention. </a:t>
            </a:r>
          </a:p>
          <a:p>
            <a:pPr marL="171450" lvl="0" indent="-171450">
              <a:buFont typeface="Arial" charset="0"/>
              <a:buChar char="•"/>
            </a:pPr>
            <a:r>
              <a:rPr lang="en-GB" sz="1100" dirty="0" smtClean="0">
                <a:solidFill>
                  <a:srgbClr val="002060"/>
                </a:solidFill>
              </a:rPr>
              <a:t>Share evidence that interventions actually reduce the number of falls.  </a:t>
            </a:r>
          </a:p>
          <a:p>
            <a:pPr marL="171450" lvl="0" indent="-171450">
              <a:buFont typeface="Arial" charset="0"/>
              <a:buChar char="•"/>
            </a:pPr>
            <a:r>
              <a:rPr lang="en-GB" sz="1100" dirty="0" smtClean="0">
                <a:solidFill>
                  <a:srgbClr val="002060"/>
                </a:solidFill>
              </a:rPr>
              <a:t>Do Northern AHSNs have a collaborating and guiding role in ensuring robust evaluation and evidence?</a:t>
            </a:r>
          </a:p>
          <a:p>
            <a:pPr marL="171450" lvl="0" indent="-171450">
              <a:buFont typeface="Arial" charset="0"/>
              <a:buChar char="•"/>
            </a:pPr>
            <a:r>
              <a:rPr lang="en-GB" sz="1100" dirty="0" smtClean="0">
                <a:solidFill>
                  <a:srgbClr val="002060"/>
                </a:solidFill>
              </a:rPr>
              <a:t>How can we effectively learn from each other across the North - triangulate complimentary learning across the North? Measure the impact of sharing activities, i.e., does it accelerate adoption and implementation?</a:t>
            </a:r>
          </a:p>
          <a:p>
            <a:pPr marL="171450" lvl="0" indent="-171450">
              <a:buFont typeface="Arial" charset="0"/>
              <a:buChar char="•"/>
            </a:pPr>
            <a:r>
              <a:rPr lang="en-GB" sz="1100" dirty="0" smtClean="0">
                <a:solidFill>
                  <a:srgbClr val="002060"/>
                </a:solidFill>
              </a:rPr>
              <a:t>Position and profile early prevention best practice to compliment moderate and more severe frailty interventions. </a:t>
            </a:r>
          </a:p>
          <a:p>
            <a:pPr marL="171450" lvl="0" indent="-171450">
              <a:buFont typeface="Arial" charset="0"/>
              <a:buChar char="•"/>
            </a:pPr>
            <a:r>
              <a:rPr lang="en-GB" sz="1100" dirty="0" smtClean="0">
                <a:solidFill>
                  <a:srgbClr val="002060"/>
                </a:solidFill>
              </a:rPr>
              <a:t>Northern collaborative of AHSNs to attract funding to the North. Align national context and strategic priorities to a Northern narrative that captures issues such as poverty/demography/population/ urban/rural and strengths such as academic &amp; research expertise.</a:t>
            </a:r>
          </a:p>
          <a:p>
            <a:pPr marL="171450" lvl="0" indent="-171450">
              <a:buFont typeface="Arial" charset="0"/>
              <a:buChar char="•"/>
            </a:pPr>
            <a:endParaRPr lang="en-GB" sz="1100" b="1" u="sng" dirty="0" smtClean="0">
              <a:solidFill>
                <a:srgbClr val="002060"/>
              </a:solidFill>
            </a:endParaRPr>
          </a:p>
          <a:p>
            <a:pPr marL="171450" lvl="0" indent="-171450">
              <a:buFont typeface="Arial" charset="0"/>
              <a:buChar char="•"/>
            </a:pPr>
            <a:r>
              <a:rPr lang="en-GB" sz="1100" dirty="0" smtClean="0">
                <a:solidFill>
                  <a:srgbClr val="002060"/>
                </a:solidFill>
              </a:rPr>
              <a:t>‘Dr Foster’ dashboards and frailty - how to learn from data extracts at scale?</a:t>
            </a:r>
          </a:p>
          <a:p>
            <a:pPr marL="171450" lvl="0" indent="-171450">
              <a:buFont typeface="Arial" charset="0"/>
              <a:buChar char="•"/>
            </a:pPr>
            <a:r>
              <a:rPr lang="en-GB" sz="1100" dirty="0" smtClean="0">
                <a:solidFill>
                  <a:srgbClr val="002060"/>
                </a:solidFill>
              </a:rPr>
              <a:t>How to effectively use GP systems - ensuring consistent coding?</a:t>
            </a:r>
          </a:p>
          <a:p>
            <a:pPr marL="171450" lvl="0" indent="-171450">
              <a:buFont typeface="Arial" charset="0"/>
              <a:buChar char="•"/>
            </a:pPr>
            <a:r>
              <a:rPr lang="en-GB" sz="1100" dirty="0" smtClean="0">
                <a:solidFill>
                  <a:srgbClr val="002060"/>
                </a:solidFill>
              </a:rPr>
              <a:t>A national QOF re frailty &amp; data quality. Or explore pan Northern local QOF.</a:t>
            </a:r>
          </a:p>
          <a:p>
            <a:pPr marL="171450" lvl="0" indent="-171450">
              <a:buFont typeface="Arial" charset="0"/>
              <a:buChar char="•"/>
            </a:pPr>
            <a:r>
              <a:rPr lang="en-GB" sz="1100" dirty="0" smtClean="0">
                <a:solidFill>
                  <a:srgbClr val="002060"/>
                </a:solidFill>
              </a:rPr>
              <a:t>Link GPs to packages of support or intervention programmes that take away from them the burden of responding and being situationally aware of the policy context and alignment to good evidence, good evaluation, peer review, and share learning. Learn from others for a purpose that could include adoption &amp; implementation of European initiatives forming consortium grant funding bids. Use NHS brand as an attractive brand to invest in - invest in the Northern NHS.</a:t>
            </a:r>
          </a:p>
          <a:p>
            <a:endParaRPr lang="en-GB" sz="1100" b="1" u="sng" dirty="0" smtClean="0">
              <a:solidFill>
                <a:srgbClr val="002060"/>
              </a:solidFill>
            </a:endParaRPr>
          </a:p>
          <a:p>
            <a:endParaRPr lang="en-GB" sz="1100" dirty="0" smtClean="0">
              <a:solidFill>
                <a:srgbClr val="002060"/>
              </a:solidFill>
            </a:endParaRPr>
          </a:p>
          <a:p>
            <a:pPr marL="171450" lvl="0" indent="-171450">
              <a:buFont typeface="Arial" charset="0"/>
              <a:buChar char="•"/>
            </a:pPr>
            <a:r>
              <a:rPr lang="en-GB" sz="1100" dirty="0" smtClean="0">
                <a:solidFill>
                  <a:srgbClr val="002060"/>
                </a:solidFill>
              </a:rPr>
              <a:t>A need for a Northern collaboration to increase the focus upon prevention. Identify evidence based prevention programmes, e.g., GM SME Digital discussed their digital platform for movement &amp; exercise as a preventive programme - How to scale up?</a:t>
            </a:r>
          </a:p>
          <a:p>
            <a:pPr marL="171450" lvl="0" indent="-171450">
              <a:buFont typeface="Arial" charset="0"/>
              <a:buChar char="•"/>
            </a:pPr>
            <a:r>
              <a:rPr lang="en-GB" sz="1100" dirty="0" smtClean="0">
                <a:solidFill>
                  <a:srgbClr val="002060"/>
                </a:solidFill>
              </a:rPr>
              <a:t>Northern Alliance as a lobbying vehicle - for funds at Pan Northern implementation scale.</a:t>
            </a:r>
          </a:p>
          <a:p>
            <a:pPr marL="171450" lvl="0" indent="-171450">
              <a:buFont typeface="Arial" charset="0"/>
              <a:buChar char="•"/>
            </a:pPr>
            <a:r>
              <a:rPr lang="en-GB" sz="1100" dirty="0" smtClean="0">
                <a:solidFill>
                  <a:srgbClr val="002060"/>
                </a:solidFill>
              </a:rPr>
              <a:t>A northern alliance that focuses upon frailty to ensure any network activities focus upon delivery of projects or initiatives that have tangible impact and are aligned to the national strategic context – stands greater chance of attracting national funding.</a:t>
            </a:r>
          </a:p>
          <a:p>
            <a:pPr lvl="0"/>
            <a:endParaRPr lang="en-GB" sz="1100" dirty="0">
              <a:solidFill>
                <a:srgbClr val="002060"/>
              </a:solidFill>
            </a:endParaRP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eFrailt</a:t>
            </a:r>
            <a:r>
              <a:rPr lang="en-GB" b="1" dirty="0">
                <a:solidFill>
                  <a:schemeClr val="bg1"/>
                </a:solidFill>
                <a:latin typeface="Calibri" charset="0"/>
                <a:ea typeface="Calibri" charset="0"/>
                <a:cs typeface="Calibri" charset="0"/>
              </a:rPr>
              <a:t>y</a:t>
            </a:r>
            <a:r>
              <a:rPr lang="en-GB" b="1" dirty="0" smtClean="0">
                <a:solidFill>
                  <a:schemeClr val="bg1"/>
                </a:solidFill>
                <a:effectLst/>
                <a:latin typeface="Calibri" charset="0"/>
                <a:ea typeface="Calibri" charset="0"/>
                <a:cs typeface="Calibri" charset="0"/>
              </a:rPr>
              <a:t>: </a:t>
            </a:r>
          </a:p>
        </p:txBody>
      </p:sp>
    </p:spTree>
    <p:extLst>
      <p:ext uri="{BB962C8B-B14F-4D97-AF65-F5344CB8AC3E}">
        <p14:creationId xmlns:p14="http://schemas.microsoft.com/office/powerpoint/2010/main" val="6478757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nip Single Corner Rectangle 7">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nip Single Corner Rectangle 9">
            <a:hlinkClick r:id="rId3" action="ppaction://hlinksldjump"/>
          </p:cNvPr>
          <p:cNvSpPr/>
          <p:nvPr/>
        </p:nvSpPr>
        <p:spPr>
          <a:xfrm>
            <a:off x="12987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1" name="Snip Single Corner Rectangle 10">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2" name="Snip Single Corner Rectangle 11">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13" name="Snip Single Corner Rectangle 12">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15" name="Rectangle 14"/>
          <p:cNvSpPr/>
          <p:nvPr/>
        </p:nvSpPr>
        <p:spPr>
          <a:xfrm>
            <a:off x="1312690"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39</a:t>
            </a:fld>
            <a:endParaRPr lang="en-US" dirty="0"/>
          </a:p>
        </p:txBody>
      </p:sp>
      <p:sp>
        <p:nvSpPr>
          <p:cNvPr id="14" name="TextBox 13"/>
          <p:cNvSpPr txBox="1"/>
          <p:nvPr/>
        </p:nvSpPr>
        <p:spPr>
          <a:xfrm>
            <a:off x="617075" y="1693987"/>
            <a:ext cx="7886700" cy="4503869"/>
          </a:xfrm>
          <a:prstGeom prst="rect">
            <a:avLst/>
          </a:prstGeom>
          <a:noFill/>
          <a:ln>
            <a:noFill/>
          </a:ln>
        </p:spPr>
        <p:txBody>
          <a:bodyPr wrap="square" rtlCol="0">
            <a:noAutofit/>
          </a:bodyPr>
          <a:lstStyle/>
          <a:p>
            <a:r>
              <a:rPr lang="en-GB" sz="1100" b="1" dirty="0">
                <a:solidFill>
                  <a:srgbClr val="002060"/>
                </a:solidFill>
              </a:rPr>
              <a:t>Facilitator: Challenges facing primary care in meeting the GMS GP Frailty Contract 17/18 with priorities around fragility.</a:t>
            </a:r>
            <a:endParaRPr lang="en-GB" sz="1100" dirty="0">
              <a:solidFill>
                <a:srgbClr val="002060"/>
              </a:solidFill>
            </a:endParaRPr>
          </a:p>
          <a:p>
            <a:r>
              <a:rPr lang="en-GB" sz="1100" b="1" dirty="0">
                <a:solidFill>
                  <a:srgbClr val="002060"/>
                </a:solidFill>
              </a:rPr>
              <a:t>What support might a North of England Active and Healthy Ageing Alliance offer in respect of:</a:t>
            </a:r>
            <a:endParaRPr lang="en-GB" sz="1100" dirty="0">
              <a:solidFill>
                <a:srgbClr val="002060"/>
              </a:solidFill>
            </a:endParaRPr>
          </a:p>
          <a:p>
            <a:pPr marL="171450" lvl="0" indent="-171450">
              <a:buFont typeface="Arial" charset="0"/>
              <a:buChar char="•"/>
            </a:pPr>
            <a:r>
              <a:rPr lang="en-GB" sz="1100" dirty="0">
                <a:solidFill>
                  <a:srgbClr val="002060"/>
                </a:solidFill>
              </a:rPr>
              <a:t>Population who would benefit most from a tailored approach to care (i.e., person-centred).</a:t>
            </a:r>
          </a:p>
          <a:p>
            <a:pPr marL="171450" lvl="0" indent="-171450">
              <a:buFont typeface="Arial" charset="0"/>
              <a:buChar char="•"/>
            </a:pPr>
            <a:r>
              <a:rPr lang="en-GB" sz="1100" dirty="0">
                <a:solidFill>
                  <a:srgbClr val="002060"/>
                </a:solidFill>
              </a:rPr>
              <a:t>Meeting the need for a reproducible and effective approach to falls risk in moderate/severe frail people.</a:t>
            </a:r>
          </a:p>
          <a:p>
            <a:pPr marL="171450" lvl="0" indent="-171450">
              <a:buFont typeface="Arial" charset="0"/>
              <a:buChar char="•"/>
            </a:pPr>
            <a:r>
              <a:rPr lang="en-GB" sz="1100" dirty="0">
                <a:solidFill>
                  <a:srgbClr val="002060"/>
                </a:solidFill>
              </a:rPr>
              <a:t>Meeting the need for a reproducible and effective approach to meds op in moderate/severe frail people.</a:t>
            </a:r>
          </a:p>
          <a:p>
            <a:pPr marL="171450" lvl="0" indent="-171450">
              <a:buFont typeface="Arial" charset="0"/>
              <a:buChar char="•"/>
            </a:pPr>
            <a:r>
              <a:rPr lang="en-GB" sz="1100" dirty="0">
                <a:solidFill>
                  <a:srgbClr val="002060"/>
                </a:solidFill>
              </a:rPr>
              <a:t>Documenting and sharing with key individuals the preferences for tailored care of older people living with frailty.</a:t>
            </a:r>
          </a:p>
          <a:p>
            <a:pPr marL="171450" indent="-171450">
              <a:buFont typeface="Arial" charset="0"/>
              <a:buChar char="•"/>
            </a:pPr>
            <a:r>
              <a:rPr lang="en-GB" sz="1100" dirty="0">
                <a:solidFill>
                  <a:srgbClr val="002060"/>
                </a:solidFill>
              </a:rPr>
              <a:t>Making best use of data generated by the GP Frailty Contract to reduce unwarranted variation in outcomes among older people living with frailty.</a:t>
            </a:r>
            <a:r>
              <a:rPr lang="en-GB" sz="1100" dirty="0" smtClean="0">
                <a:solidFill>
                  <a:srgbClr val="002060"/>
                </a:solidFill>
                <a:effectLst/>
              </a:rPr>
              <a:t> </a:t>
            </a:r>
          </a:p>
          <a:p>
            <a:endParaRPr lang="en-GB" sz="1100" u="sng" dirty="0" smtClean="0">
              <a:solidFill>
                <a:srgbClr val="002060"/>
              </a:solidFill>
            </a:endParaRPr>
          </a:p>
          <a:p>
            <a:r>
              <a:rPr lang="en-GB" sz="1100" b="1" dirty="0" smtClean="0">
                <a:solidFill>
                  <a:srgbClr val="002060"/>
                </a:solidFill>
              </a:rPr>
              <a:t>Challenges </a:t>
            </a:r>
            <a:endParaRPr lang="en-GB" sz="1100" dirty="0">
              <a:solidFill>
                <a:srgbClr val="002060"/>
              </a:solidFill>
            </a:endParaRPr>
          </a:p>
          <a:p>
            <a:pPr marL="171450" lvl="0" indent="-171450">
              <a:buFont typeface="Arial" charset="0"/>
              <a:buChar char="•"/>
            </a:pPr>
            <a:r>
              <a:rPr lang="en-GB" sz="1100" dirty="0">
                <a:solidFill>
                  <a:srgbClr val="002060"/>
                </a:solidFill>
              </a:rPr>
              <a:t>Workforce capacity.</a:t>
            </a:r>
          </a:p>
          <a:p>
            <a:pPr marL="171450" lvl="0" indent="-171450">
              <a:buFont typeface="Arial" charset="0"/>
              <a:buChar char="•"/>
            </a:pPr>
            <a:r>
              <a:rPr lang="en-GB" sz="1100" dirty="0">
                <a:solidFill>
                  <a:srgbClr val="002060"/>
                </a:solidFill>
              </a:rPr>
              <a:t>Simplify as part of routine appointment.</a:t>
            </a:r>
          </a:p>
          <a:p>
            <a:pPr marL="171450" lvl="0" indent="-171450">
              <a:buFont typeface="Arial" charset="0"/>
              <a:buChar char="•"/>
            </a:pPr>
            <a:r>
              <a:rPr lang="en-GB" sz="1100" dirty="0">
                <a:solidFill>
                  <a:srgbClr val="002060"/>
                </a:solidFill>
              </a:rPr>
              <a:t>Already problems with getting appointments.</a:t>
            </a:r>
          </a:p>
          <a:p>
            <a:pPr marL="171450" lvl="0" indent="-171450">
              <a:buFont typeface="Arial" charset="0"/>
              <a:buChar char="•"/>
            </a:pPr>
            <a:r>
              <a:rPr lang="en-GB" sz="1100" dirty="0">
                <a:solidFill>
                  <a:srgbClr val="002060"/>
                </a:solidFill>
              </a:rPr>
              <a:t>Fear of admitting falling for fear of being sent to a care home.</a:t>
            </a:r>
          </a:p>
          <a:p>
            <a:pPr marL="171450" lvl="0" indent="-171450">
              <a:buFont typeface="Arial" charset="0"/>
              <a:buChar char="•"/>
            </a:pPr>
            <a:r>
              <a:rPr lang="en-GB" sz="1100" dirty="0">
                <a:solidFill>
                  <a:srgbClr val="002060"/>
                </a:solidFill>
              </a:rPr>
              <a:t>Some don’t remember falling.</a:t>
            </a:r>
          </a:p>
          <a:p>
            <a:pPr marL="171450" lvl="0" indent="-171450">
              <a:buFont typeface="Arial" charset="0"/>
              <a:buChar char="•"/>
            </a:pPr>
            <a:r>
              <a:rPr lang="en-GB" sz="1100" dirty="0">
                <a:solidFill>
                  <a:srgbClr val="002060"/>
                </a:solidFill>
              </a:rPr>
              <a:t>Need for a positive message.</a:t>
            </a:r>
          </a:p>
          <a:p>
            <a:pPr marL="171450" lvl="0" indent="-171450">
              <a:buFont typeface="Arial" charset="0"/>
              <a:buChar char="•"/>
            </a:pPr>
            <a:r>
              <a:rPr lang="en-GB" sz="1100" dirty="0">
                <a:solidFill>
                  <a:srgbClr val="002060"/>
                </a:solidFill>
              </a:rPr>
              <a:t>40% of the population don’t go to the doctor anyway.</a:t>
            </a:r>
          </a:p>
          <a:p>
            <a:pPr marL="171450" lvl="0" indent="-171450">
              <a:buFont typeface="Arial" charset="0"/>
              <a:buChar char="•"/>
            </a:pPr>
            <a:r>
              <a:rPr lang="en-GB" sz="1100" dirty="0">
                <a:solidFill>
                  <a:srgbClr val="002060"/>
                </a:solidFill>
              </a:rPr>
              <a:t>What about using opticians, pharmacists? Need to be opportunistic. </a:t>
            </a:r>
          </a:p>
          <a:p>
            <a:pPr marL="171450" lvl="0" indent="-171450">
              <a:buFont typeface="Arial" charset="0"/>
              <a:buChar char="•"/>
            </a:pPr>
            <a:r>
              <a:rPr lang="en-GB" sz="1100" dirty="0">
                <a:solidFill>
                  <a:srgbClr val="002060"/>
                </a:solidFill>
              </a:rPr>
              <a:t>How to target hard to reach people.</a:t>
            </a:r>
          </a:p>
          <a:p>
            <a:pPr marL="171450" lvl="0" indent="-171450">
              <a:buFont typeface="Arial" charset="0"/>
              <a:buChar char="•"/>
            </a:pPr>
            <a:r>
              <a:rPr lang="en-GB" sz="1100" dirty="0">
                <a:solidFill>
                  <a:srgbClr val="002060"/>
                </a:solidFill>
              </a:rPr>
              <a:t>Liverpool has 800 health volunteers to promote technology and give health classes.</a:t>
            </a:r>
          </a:p>
          <a:p>
            <a:pPr marL="171450" lvl="0" indent="-171450">
              <a:buFont typeface="Arial" charset="0"/>
              <a:buChar char="•"/>
            </a:pPr>
            <a:r>
              <a:rPr lang="en-GB" sz="1100" dirty="0">
                <a:solidFill>
                  <a:srgbClr val="002060"/>
                </a:solidFill>
              </a:rPr>
              <a:t>How to spread innovative ideas, e.g., fire service contract – digitise fire service work.</a:t>
            </a:r>
          </a:p>
          <a:p>
            <a:pPr marL="171450" lvl="0" indent="-171450">
              <a:buFont typeface="Arial" charset="0"/>
              <a:buChar char="•"/>
            </a:pPr>
            <a:r>
              <a:rPr lang="en-GB" sz="1100" dirty="0">
                <a:solidFill>
                  <a:srgbClr val="002060"/>
                </a:solidFill>
              </a:rPr>
              <a:t>Concern re data integration and data linkage. </a:t>
            </a:r>
          </a:p>
          <a:p>
            <a:pPr marL="171450" lvl="0" indent="-171450">
              <a:buFont typeface="Arial" charset="0"/>
              <a:buChar char="•"/>
            </a:pPr>
            <a:r>
              <a:rPr lang="en-GB" sz="1100" dirty="0">
                <a:solidFill>
                  <a:srgbClr val="002060"/>
                </a:solidFill>
              </a:rPr>
              <a:t>How will it be monitored? </a:t>
            </a:r>
            <a:r>
              <a:rPr lang="en-GB" sz="1100" dirty="0" smtClean="0">
                <a:solidFill>
                  <a:srgbClr val="002060"/>
                </a:solidFill>
              </a:rPr>
              <a:t>Reference to Professor </a:t>
            </a:r>
            <a:r>
              <a:rPr lang="en-GB" sz="1100" dirty="0">
                <a:solidFill>
                  <a:srgbClr val="002060"/>
                </a:solidFill>
              </a:rPr>
              <a:t>Martin Vernon – variation presented in different localities – how to deal with this?</a:t>
            </a:r>
          </a:p>
          <a:p>
            <a:pPr marL="171450" lvl="0" indent="-171450">
              <a:buFont typeface="Arial" charset="0"/>
              <a:buChar char="•"/>
            </a:pPr>
            <a:r>
              <a:rPr lang="en-GB" sz="1100" dirty="0">
                <a:solidFill>
                  <a:srgbClr val="002060"/>
                </a:solidFill>
              </a:rPr>
              <a:t>Prevention technology (falls assessment) – how to target resources &amp; mobilise them to the appropriate system.</a:t>
            </a:r>
          </a:p>
          <a:p>
            <a:pPr marL="171450" lvl="0" indent="-171450">
              <a:buFont typeface="Arial" charset="0"/>
              <a:buChar char="•"/>
            </a:pPr>
            <a:r>
              <a:rPr lang="en-GB" sz="1100" dirty="0">
                <a:solidFill>
                  <a:srgbClr val="002060"/>
                </a:solidFill>
              </a:rPr>
              <a:t>Push self-management agenda.</a:t>
            </a:r>
          </a:p>
          <a:p>
            <a:pPr marL="171450" lvl="0" indent="-171450">
              <a:buFont typeface="Arial" charset="0"/>
              <a:buChar char="•"/>
            </a:pPr>
            <a:r>
              <a:rPr lang="en-GB" sz="1100" dirty="0">
                <a:solidFill>
                  <a:srgbClr val="002060"/>
                </a:solidFill>
              </a:rPr>
              <a:t>Use of community response team?</a:t>
            </a:r>
          </a:p>
          <a:p>
            <a:pPr marL="171450" indent="-171450">
              <a:buFont typeface="Arial" charset="0"/>
              <a:buChar char="•"/>
            </a:pPr>
            <a:endParaRPr lang="en-GB" sz="1100" dirty="0">
              <a:solidFill>
                <a:srgbClr val="002060"/>
              </a:solidFill>
            </a:endParaRP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eFrailt</a:t>
            </a:r>
            <a:r>
              <a:rPr lang="en-GB" b="1" dirty="0">
                <a:solidFill>
                  <a:schemeClr val="bg1"/>
                </a:solidFill>
                <a:latin typeface="Calibri" charset="0"/>
                <a:ea typeface="Calibri" charset="0"/>
                <a:cs typeface="Calibri" charset="0"/>
              </a:rPr>
              <a:t>y</a:t>
            </a:r>
            <a:r>
              <a:rPr lang="en-GB" b="1" dirty="0" smtClean="0">
                <a:solidFill>
                  <a:schemeClr val="bg1"/>
                </a:solidFill>
                <a:effectLst/>
                <a:latin typeface="Calibri" charset="0"/>
                <a:ea typeface="Calibri" charset="0"/>
                <a:cs typeface="Calibri" charset="0"/>
              </a:rPr>
              <a:t>: </a:t>
            </a:r>
            <a:endParaRPr lang="en-GB" sz="1400" b="1" dirty="0" smtClean="0">
              <a:solidFill>
                <a:schemeClr val="bg1"/>
              </a:solidFill>
              <a:effectLst/>
              <a:latin typeface="Calibri" charset="0"/>
              <a:ea typeface="Calibri" charset="0"/>
              <a:cs typeface="Calibri" charset="0"/>
            </a:endParaRPr>
          </a:p>
        </p:txBody>
      </p:sp>
    </p:spTree>
    <p:extLst>
      <p:ext uri="{BB962C8B-B14F-4D97-AF65-F5344CB8AC3E}">
        <p14:creationId xmlns:p14="http://schemas.microsoft.com/office/powerpoint/2010/main" val="981779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Rectangle 6"/>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Foreword</a:t>
            </a:r>
            <a:r>
              <a:rPr lang="en-US" sz="2000" b="1" dirty="0">
                <a:solidFill>
                  <a:srgbClr val="002060"/>
                </a:solidFill>
                <a:latin typeface="+mn-lt"/>
              </a:rPr>
              <a:t>: </a:t>
            </a:r>
            <a:r>
              <a:rPr lang="en-US" sz="2000" b="1" dirty="0" smtClean="0">
                <a:solidFill>
                  <a:srgbClr val="002060"/>
                </a:solidFill>
                <a:latin typeface="+mn-lt"/>
              </a:rPr>
              <a:t>	Professor </a:t>
            </a:r>
            <a:r>
              <a:rPr lang="en-US" sz="2000" b="1" dirty="0">
                <a:solidFill>
                  <a:srgbClr val="002060"/>
                </a:solidFill>
                <a:latin typeface="+mn-lt"/>
              </a:rPr>
              <a:t>Martin Vernon, National Clinical Director for Older </a:t>
            </a:r>
            <a:r>
              <a:rPr lang="en-US" sz="2000" b="1" dirty="0" smtClean="0">
                <a:solidFill>
                  <a:srgbClr val="002060"/>
                </a:solidFill>
                <a:latin typeface="+mn-lt"/>
              </a:rPr>
              <a:t>		Adults</a:t>
            </a:r>
            <a:r>
              <a:rPr lang="en-US" sz="2000" b="1" dirty="0">
                <a:solidFill>
                  <a:srgbClr val="002060"/>
                </a:solidFill>
                <a:latin typeface="+mn-lt"/>
              </a:rPr>
              <a:t>, NHS England </a:t>
            </a: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p:spPr>
        <p:txBody>
          <a:bodyPr wrap="square" rtlCol="0">
            <a:noAutofit/>
          </a:bodyPr>
          <a:lstStyle/>
          <a:p>
            <a:r>
              <a:rPr lang="en-GB" sz="1100" dirty="0" smtClean="0">
                <a:solidFill>
                  <a:prstClr val="black"/>
                </a:solidFill>
              </a:rPr>
              <a:t>I cannot think of a greater ambition in this field than to improve the experience of ageing for populations throughout the country; the North is leading the way in this for England. The symposium represented a fantastic positive step - this report is another significant step forward.  I commend it to you and hope that this important work continues to progress well so we can bring about positive and enduring change in Active Healthy Ageing for our future generations.</a:t>
            </a:r>
          </a:p>
          <a:p>
            <a:endParaRPr lang="en-GB" sz="1100" dirty="0">
              <a:solidFill>
                <a:prstClr val="black"/>
              </a:solidFill>
            </a:endParaRPr>
          </a:p>
          <a:p>
            <a:endParaRPr lang="en-GB" sz="1100" dirty="0" smtClean="0">
              <a:solidFill>
                <a:prstClr val="black"/>
              </a:solidFill>
            </a:endParaRPr>
          </a:p>
          <a:p>
            <a:r>
              <a:rPr lang="en-GB" sz="1100" b="1" dirty="0" smtClean="0">
                <a:solidFill>
                  <a:prstClr val="black"/>
                </a:solidFill>
              </a:rPr>
              <a:t>Professor Martin Vernon</a:t>
            </a:r>
          </a:p>
          <a:p>
            <a:r>
              <a:rPr lang="en-GB" sz="1100" b="1" dirty="0" smtClean="0">
                <a:solidFill>
                  <a:prstClr val="black"/>
                </a:solidFill>
              </a:rPr>
              <a:t>National Clinical Director for Older Adults, NHS England</a:t>
            </a:r>
            <a:endParaRPr lang="en-GB" sz="1100" b="1" dirty="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endParaRPr lang="en-GB" sz="1100" dirty="0">
              <a:solidFill>
                <a:prstClr val="black"/>
              </a:solidFill>
            </a:endParaRPr>
          </a:p>
        </p:txBody>
      </p:sp>
      <p:sp>
        <p:nvSpPr>
          <p:cNvPr id="3" name="Slide Number Placeholder 2"/>
          <p:cNvSpPr>
            <a:spLocks noGrp="1"/>
          </p:cNvSpPr>
          <p:nvPr>
            <p:ph type="sldNum" sz="quarter" idx="12"/>
          </p:nvPr>
        </p:nvSpPr>
        <p:spPr/>
        <p:txBody>
          <a:bodyPr/>
          <a:lstStyle/>
          <a:p>
            <a:fld id="{51EBC56D-8F5C-7949-8D1D-24C762F06475}" type="slidenum">
              <a:rPr lang="en-US" smtClean="0">
                <a:solidFill>
                  <a:prstClr val="black">
                    <a:tint val="75000"/>
                  </a:prstClr>
                </a:solidFill>
              </a:rPr>
              <a:pPr/>
              <a:t>4</a:t>
            </a:fld>
            <a:endParaRPr lang="en-US" dirty="0">
              <a:solidFill>
                <a:prstClr val="black">
                  <a:tint val="75000"/>
                </a:prstClr>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075" y="3662537"/>
            <a:ext cx="3888000" cy="2587792"/>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6818166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nip Single Corner Rectangle 7">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nip Single Corner Rectangle 9">
            <a:hlinkClick r:id="rId3" action="ppaction://hlinksldjump"/>
          </p:cNvPr>
          <p:cNvSpPr/>
          <p:nvPr/>
        </p:nvSpPr>
        <p:spPr>
          <a:xfrm>
            <a:off x="12987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1" name="Snip Single Corner Rectangle 10">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2" name="Snip Single Corner Rectangle 11">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13" name="Snip Single Corner Rectangle 12">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15" name="Rectangle 14"/>
          <p:cNvSpPr/>
          <p:nvPr/>
        </p:nvSpPr>
        <p:spPr>
          <a:xfrm>
            <a:off x="1312690"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40</a:t>
            </a:fld>
            <a:endParaRPr lang="en-US" dirty="0"/>
          </a:p>
        </p:txBody>
      </p:sp>
      <p:sp>
        <p:nvSpPr>
          <p:cNvPr id="14" name="TextBox 13"/>
          <p:cNvSpPr txBox="1"/>
          <p:nvPr/>
        </p:nvSpPr>
        <p:spPr>
          <a:xfrm>
            <a:off x="617075" y="1693987"/>
            <a:ext cx="7886700" cy="4503869"/>
          </a:xfrm>
          <a:prstGeom prst="rect">
            <a:avLst/>
          </a:prstGeom>
          <a:noFill/>
          <a:ln>
            <a:noFill/>
          </a:ln>
        </p:spPr>
        <p:txBody>
          <a:bodyPr wrap="square" rtlCol="0">
            <a:noAutofit/>
          </a:bodyPr>
          <a:lstStyle/>
          <a:p>
            <a:endParaRPr lang="en-GB" sz="1100" u="sng" dirty="0" smtClean="0">
              <a:solidFill>
                <a:srgbClr val="002060"/>
              </a:solidFill>
            </a:endParaRPr>
          </a:p>
          <a:p>
            <a:pPr marL="171450" lvl="0" indent="-171450">
              <a:buFont typeface="Arial" charset="0"/>
              <a:buChar char="•"/>
            </a:pPr>
            <a:r>
              <a:rPr lang="en-GB" sz="1100" dirty="0" smtClean="0">
                <a:solidFill>
                  <a:srgbClr val="002060"/>
                </a:solidFill>
              </a:rPr>
              <a:t>Differences between rural and urban areas.</a:t>
            </a:r>
          </a:p>
          <a:p>
            <a:pPr marL="171450" lvl="0" indent="-171450">
              <a:buFont typeface="Arial" charset="0"/>
              <a:buChar char="•"/>
            </a:pPr>
            <a:r>
              <a:rPr lang="en-GB" sz="1100" dirty="0" smtClean="0">
                <a:solidFill>
                  <a:srgbClr val="002060"/>
                </a:solidFill>
              </a:rPr>
              <a:t>Importance of community support.</a:t>
            </a:r>
          </a:p>
          <a:p>
            <a:pPr marL="171450" lvl="0" indent="-171450">
              <a:buFont typeface="Arial" charset="0"/>
              <a:buChar char="•"/>
            </a:pPr>
            <a:r>
              <a:rPr lang="en-GB" sz="1100" dirty="0" smtClean="0">
                <a:solidFill>
                  <a:srgbClr val="002060"/>
                </a:solidFill>
              </a:rPr>
              <a:t>Importance of targeting active age groups – get them to use medical apps.  Ratings done on daily basis. Wellbeing tracked over time. LINCUS (Paul Harding).</a:t>
            </a:r>
          </a:p>
          <a:p>
            <a:pPr marL="171450" lvl="0" indent="-171450">
              <a:buFont typeface="Arial" charset="0"/>
              <a:buChar char="•"/>
            </a:pPr>
            <a:r>
              <a:rPr lang="en-GB" sz="1100" dirty="0" smtClean="0">
                <a:solidFill>
                  <a:srgbClr val="002060"/>
                </a:solidFill>
              </a:rPr>
              <a:t>Dutch GOCIETY – risk of falling app.</a:t>
            </a:r>
          </a:p>
          <a:p>
            <a:pPr marL="171450" lvl="0" indent="-171450">
              <a:buFont typeface="Arial" charset="0"/>
              <a:buChar char="•"/>
            </a:pPr>
            <a:r>
              <a:rPr lang="en-GB" sz="1100" dirty="0" smtClean="0">
                <a:solidFill>
                  <a:srgbClr val="002060"/>
                </a:solidFill>
              </a:rPr>
              <a:t>Meds </a:t>
            </a:r>
            <a:r>
              <a:rPr lang="en-GB" sz="1100" dirty="0" smtClean="0">
                <a:solidFill>
                  <a:srgbClr val="002060"/>
                </a:solidFill>
              </a:rPr>
              <a:t>Optimisation </a:t>
            </a:r>
            <a:r>
              <a:rPr lang="en-GB" sz="1100" dirty="0" smtClean="0">
                <a:solidFill>
                  <a:srgbClr val="002060"/>
                </a:solidFill>
              </a:rPr>
              <a:t>– discharge meds review done by pharmacist.  Meds management in care homes – moving towards electronic rather than paper.  Pharmacists able to intervene.</a:t>
            </a:r>
          </a:p>
          <a:p>
            <a:pPr lvl="0"/>
            <a:endParaRPr lang="en-GB" sz="1100" dirty="0">
              <a:solidFill>
                <a:srgbClr val="002060"/>
              </a:solidFill>
            </a:endParaRPr>
          </a:p>
          <a:p>
            <a:r>
              <a:rPr lang="en-GB" sz="1100" b="1" dirty="0">
                <a:solidFill>
                  <a:srgbClr val="002060"/>
                </a:solidFill>
              </a:rPr>
              <a:t>Challenges </a:t>
            </a:r>
            <a:endParaRPr lang="en-GB" sz="1100" dirty="0">
              <a:solidFill>
                <a:srgbClr val="002060"/>
              </a:solidFill>
            </a:endParaRPr>
          </a:p>
          <a:p>
            <a:pPr marL="171450" lvl="0" indent="-171450">
              <a:buFont typeface="Arial" charset="0"/>
              <a:buChar char="•"/>
            </a:pPr>
            <a:r>
              <a:rPr lang="en-GB" sz="1100" dirty="0">
                <a:solidFill>
                  <a:srgbClr val="002060"/>
                </a:solidFill>
              </a:rPr>
              <a:t>Tool can pull out older people on records. </a:t>
            </a:r>
          </a:p>
          <a:p>
            <a:pPr marL="171450" lvl="0" indent="-171450">
              <a:buFont typeface="Arial" charset="0"/>
              <a:buChar char="•"/>
            </a:pPr>
            <a:r>
              <a:rPr lang="en-GB" sz="1100" dirty="0">
                <a:solidFill>
                  <a:srgbClr val="002060"/>
                </a:solidFill>
              </a:rPr>
              <a:t>Use of EMIS tools.</a:t>
            </a:r>
          </a:p>
          <a:p>
            <a:pPr marL="171450" lvl="0" indent="-171450">
              <a:buFont typeface="Arial" charset="0"/>
              <a:buChar char="•"/>
            </a:pPr>
            <a:r>
              <a:rPr lang="en-GB" sz="1100" dirty="0">
                <a:solidFill>
                  <a:srgbClr val="002060"/>
                </a:solidFill>
              </a:rPr>
              <a:t>Sunderland Vanguard.</a:t>
            </a:r>
          </a:p>
          <a:p>
            <a:pPr marL="171450" lvl="0" indent="-171450">
              <a:buFont typeface="Arial" charset="0"/>
              <a:buChar char="•"/>
            </a:pPr>
            <a:r>
              <a:rPr lang="en-GB" sz="1100" dirty="0">
                <a:solidFill>
                  <a:srgbClr val="002060"/>
                </a:solidFill>
              </a:rPr>
              <a:t>Skills required, e.g., use of resources like pharmacists, community nurses.</a:t>
            </a:r>
          </a:p>
          <a:p>
            <a:r>
              <a:rPr lang="en-GB" sz="1100" b="1" dirty="0">
                <a:solidFill>
                  <a:srgbClr val="002060"/>
                </a:solidFill>
              </a:rPr>
              <a:t> </a:t>
            </a:r>
            <a:endParaRPr lang="en-GB" sz="1100" dirty="0">
              <a:solidFill>
                <a:srgbClr val="002060"/>
              </a:solidFill>
            </a:endParaRPr>
          </a:p>
          <a:p>
            <a:r>
              <a:rPr lang="en-GB" sz="1100" b="1" dirty="0" smtClean="0">
                <a:solidFill>
                  <a:srgbClr val="002060"/>
                </a:solidFill>
              </a:rPr>
              <a:t>‘Ask’ of a Northern </a:t>
            </a:r>
            <a:r>
              <a:rPr lang="en-GB" sz="1100" b="1" dirty="0">
                <a:solidFill>
                  <a:srgbClr val="002060"/>
                </a:solidFill>
              </a:rPr>
              <a:t>Alliance</a:t>
            </a:r>
            <a:endParaRPr lang="en-GB" sz="1100" dirty="0">
              <a:solidFill>
                <a:srgbClr val="002060"/>
              </a:solidFill>
            </a:endParaRPr>
          </a:p>
          <a:p>
            <a:pPr marL="171450" lvl="0" indent="-171450">
              <a:buFont typeface="Arial" charset="0"/>
              <a:buChar char="•"/>
            </a:pPr>
            <a:r>
              <a:rPr lang="en-GB" sz="1100" dirty="0">
                <a:solidFill>
                  <a:srgbClr val="002060"/>
                </a:solidFill>
              </a:rPr>
              <a:t>Use of case studies. Mobilisation of knowledge and good practice.</a:t>
            </a:r>
          </a:p>
          <a:p>
            <a:pPr marL="171450" lvl="0" indent="-171450">
              <a:buFont typeface="Arial" charset="0"/>
              <a:buChar char="•"/>
            </a:pPr>
            <a:r>
              <a:rPr lang="en-GB" sz="1100" dirty="0">
                <a:solidFill>
                  <a:srgbClr val="002060"/>
                </a:solidFill>
              </a:rPr>
              <a:t>Use of data to identify needs and prevalence’s.  It is population based rather than locality based at the moment.</a:t>
            </a:r>
          </a:p>
          <a:p>
            <a:pPr marL="171450" lvl="0" indent="-171450">
              <a:buFont typeface="Arial" charset="0"/>
              <a:buChar char="•"/>
            </a:pPr>
            <a:r>
              <a:rPr lang="en-GB" sz="1100" dirty="0">
                <a:solidFill>
                  <a:srgbClr val="002060"/>
                </a:solidFill>
              </a:rPr>
              <a:t>Hubs placed where higher risk and incidence is.</a:t>
            </a:r>
          </a:p>
          <a:p>
            <a:pPr marL="171450" lvl="0" indent="-171450">
              <a:buFont typeface="Arial" charset="0"/>
              <a:buChar char="•"/>
            </a:pPr>
            <a:r>
              <a:rPr lang="en-GB" sz="1100" dirty="0">
                <a:solidFill>
                  <a:srgbClr val="002060"/>
                </a:solidFill>
              </a:rPr>
              <a:t>What other data is linked? – i.e., use as much data as possible.</a:t>
            </a:r>
          </a:p>
          <a:p>
            <a:r>
              <a:rPr lang="en-GB" sz="1100" b="1" dirty="0"/>
              <a:t> </a:t>
            </a:r>
            <a:endParaRPr lang="en-GB" sz="1100" dirty="0"/>
          </a:p>
          <a:p>
            <a:pPr marL="171450" lvl="0" indent="-171450">
              <a:buFont typeface="Arial" charset="0"/>
              <a:buChar char="•"/>
            </a:pPr>
            <a:endParaRPr lang="en-GB" sz="1100" dirty="0" smtClean="0">
              <a:solidFill>
                <a:srgbClr val="002060"/>
              </a:solidFill>
            </a:endParaRPr>
          </a:p>
          <a:p>
            <a:pPr marL="171450" indent="-171450">
              <a:buFont typeface="Arial" charset="0"/>
              <a:buChar char="•"/>
            </a:pPr>
            <a:endParaRPr lang="en-GB" sz="1100" dirty="0">
              <a:solidFill>
                <a:srgbClr val="002060"/>
              </a:solidFill>
            </a:endParaRP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eFrailt</a:t>
            </a:r>
            <a:r>
              <a:rPr lang="en-GB" b="1" dirty="0">
                <a:solidFill>
                  <a:schemeClr val="bg1"/>
                </a:solidFill>
                <a:latin typeface="Calibri" charset="0"/>
                <a:ea typeface="Calibri" charset="0"/>
                <a:cs typeface="Calibri" charset="0"/>
              </a:rPr>
              <a:t>y</a:t>
            </a:r>
            <a:r>
              <a:rPr lang="en-GB" b="1" dirty="0" smtClean="0">
                <a:solidFill>
                  <a:schemeClr val="bg1"/>
                </a:solidFill>
                <a:effectLst/>
                <a:latin typeface="Calibri" charset="0"/>
                <a:ea typeface="Calibri" charset="0"/>
                <a:cs typeface="Calibri" charset="0"/>
              </a:rPr>
              <a:t>: 	Track Two</a:t>
            </a:r>
            <a:endParaRPr lang="en-GB" sz="1400" b="1" dirty="0" smtClean="0">
              <a:solidFill>
                <a:schemeClr val="bg1"/>
              </a:solidFill>
              <a:effectLst/>
              <a:latin typeface="Calibri" charset="0"/>
              <a:ea typeface="Calibri" charset="0"/>
              <a:cs typeface="Calibri" charset="0"/>
            </a:endParaRPr>
          </a:p>
        </p:txBody>
      </p:sp>
    </p:spTree>
    <p:extLst>
      <p:ext uri="{BB962C8B-B14F-4D97-AF65-F5344CB8AC3E}">
        <p14:creationId xmlns:p14="http://schemas.microsoft.com/office/powerpoint/2010/main" val="10808701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nip Single Corner Rectangle 7">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nip Single Corner Rectangle 9">
            <a:hlinkClick r:id="rId3" action="ppaction://hlinksldjump"/>
          </p:cNvPr>
          <p:cNvSpPr/>
          <p:nvPr/>
        </p:nvSpPr>
        <p:spPr>
          <a:xfrm>
            <a:off x="12987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1" name="Snip Single Corner Rectangle 10">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2" name="Snip Single Corner Rectangle 11">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13" name="Snip Single Corner Rectangle 12">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15" name="Rectangle 14"/>
          <p:cNvSpPr/>
          <p:nvPr/>
        </p:nvSpPr>
        <p:spPr>
          <a:xfrm>
            <a:off x="1312690"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41</a:t>
            </a:fld>
            <a:endParaRPr lang="en-US" dirty="0"/>
          </a:p>
        </p:txBody>
      </p:sp>
      <p:sp>
        <p:nvSpPr>
          <p:cNvPr id="14" name="TextBox 13"/>
          <p:cNvSpPr txBox="1"/>
          <p:nvPr/>
        </p:nvSpPr>
        <p:spPr>
          <a:xfrm>
            <a:off x="617075" y="1693987"/>
            <a:ext cx="7886700" cy="4503869"/>
          </a:xfrm>
          <a:prstGeom prst="rect">
            <a:avLst/>
          </a:prstGeom>
          <a:noFill/>
          <a:ln>
            <a:noFill/>
          </a:ln>
        </p:spPr>
        <p:txBody>
          <a:bodyPr wrap="square" rtlCol="0">
            <a:noAutofit/>
          </a:bodyPr>
          <a:lstStyle/>
          <a:p>
            <a:endParaRPr lang="en-GB" sz="1100" u="sng" dirty="0" smtClean="0">
              <a:solidFill>
                <a:srgbClr val="002060"/>
              </a:solidFill>
            </a:endParaRPr>
          </a:p>
          <a:p>
            <a:r>
              <a:rPr lang="en-GB" sz="1100" b="1" dirty="0" smtClean="0">
                <a:solidFill>
                  <a:srgbClr val="002060"/>
                </a:solidFill>
              </a:rPr>
              <a:t>Tailored Approach</a:t>
            </a:r>
            <a:endParaRPr lang="en-GB" sz="1100" dirty="0" smtClean="0">
              <a:solidFill>
                <a:srgbClr val="002060"/>
              </a:solidFill>
            </a:endParaRPr>
          </a:p>
          <a:p>
            <a:pPr marL="171450" lvl="0" indent="-171450">
              <a:buFont typeface="Arial" charset="0"/>
              <a:buChar char="•"/>
            </a:pPr>
            <a:r>
              <a:rPr lang="en-GB" sz="1100" dirty="0" smtClean="0">
                <a:solidFill>
                  <a:srgbClr val="002060"/>
                </a:solidFill>
              </a:rPr>
              <a:t>Heart disease and how it is monitored (i.e., same despite severity). eFI redevelopment needed.</a:t>
            </a:r>
          </a:p>
          <a:p>
            <a:pPr marL="171450" lvl="0" indent="-171450">
              <a:buFont typeface="Arial" charset="0"/>
              <a:buChar char="•"/>
            </a:pPr>
            <a:r>
              <a:rPr lang="en-GB" sz="1100" dirty="0" smtClean="0">
                <a:solidFill>
                  <a:srgbClr val="002060"/>
                </a:solidFill>
              </a:rPr>
              <a:t>Risk stratification and use of eFI? Should both be used together, multi-disciplinary team meetings to discuss patients who score highly.</a:t>
            </a:r>
          </a:p>
          <a:p>
            <a:pPr marL="171450" lvl="0" indent="-171450">
              <a:buFont typeface="Arial" charset="0"/>
              <a:buChar char="•"/>
            </a:pPr>
            <a:r>
              <a:rPr lang="en-GB" sz="1100" dirty="0" smtClean="0">
                <a:solidFill>
                  <a:srgbClr val="002060"/>
                </a:solidFill>
              </a:rPr>
              <a:t>Comorbidities – Northumberland pathway – difficult to measure in an outcome driven society.</a:t>
            </a:r>
          </a:p>
          <a:p>
            <a:pPr marL="171450" lvl="0" indent="-171450">
              <a:buFont typeface="Arial" charset="0"/>
              <a:buChar char="•"/>
            </a:pPr>
            <a:r>
              <a:rPr lang="en-GB" sz="1100" dirty="0" smtClean="0">
                <a:solidFill>
                  <a:srgbClr val="002060"/>
                </a:solidFill>
              </a:rPr>
              <a:t>Problems with data sharing even with social care.</a:t>
            </a:r>
          </a:p>
          <a:p>
            <a:pPr marL="171450" lvl="0" indent="-171450">
              <a:buFont typeface="Arial" charset="0"/>
              <a:buChar char="•"/>
            </a:pPr>
            <a:r>
              <a:rPr lang="en-GB" sz="1100" dirty="0" smtClean="0">
                <a:solidFill>
                  <a:srgbClr val="002060"/>
                </a:solidFill>
              </a:rPr>
              <a:t>What key outcomes should be measured?</a:t>
            </a:r>
          </a:p>
          <a:p>
            <a:pPr marL="171450" lvl="0" indent="-171450">
              <a:buFont typeface="Arial" charset="0"/>
              <a:buChar char="•"/>
            </a:pPr>
            <a:r>
              <a:rPr lang="en-GB" sz="1100" dirty="0" smtClean="0">
                <a:solidFill>
                  <a:srgbClr val="002060"/>
                </a:solidFill>
              </a:rPr>
              <a:t>Financial issue – best value for system? For patient?</a:t>
            </a:r>
          </a:p>
          <a:p>
            <a:pPr marL="171450" lvl="0" indent="-171450">
              <a:buFont typeface="Arial" charset="0"/>
              <a:buChar char="•"/>
            </a:pPr>
            <a:r>
              <a:rPr lang="en-GB" sz="1100" dirty="0" smtClean="0">
                <a:solidFill>
                  <a:srgbClr val="002060"/>
                </a:solidFill>
              </a:rPr>
              <a:t>How to measure?</a:t>
            </a:r>
          </a:p>
          <a:p>
            <a:pPr marL="171450" lvl="0" indent="-171450">
              <a:buFont typeface="Arial" charset="0"/>
              <a:buChar char="•"/>
            </a:pPr>
            <a:r>
              <a:rPr lang="en-GB" sz="1100" dirty="0" smtClean="0">
                <a:solidFill>
                  <a:srgbClr val="002060"/>
                </a:solidFill>
              </a:rPr>
              <a:t>Resilience issue:  What about resilient people who are suddenly hit with something?  What are these triggers? What mechanisms could be used for monitoring, e.g., follow up phone call, community nurse, and care navigator?</a:t>
            </a:r>
          </a:p>
          <a:p>
            <a:pPr marL="171450" lvl="0" indent="-171450">
              <a:buFont typeface="Arial" charset="0"/>
              <a:buChar char="•"/>
            </a:pPr>
            <a:r>
              <a:rPr lang="en-GB" sz="1100" dirty="0" smtClean="0">
                <a:solidFill>
                  <a:srgbClr val="002060"/>
                </a:solidFill>
              </a:rPr>
              <a:t>Should those who are classified as frail have better/speedier access to GPs?</a:t>
            </a:r>
          </a:p>
          <a:p>
            <a:pPr marL="171450" lvl="0" indent="-171450">
              <a:buFont typeface="Arial" charset="0"/>
              <a:buChar char="•"/>
            </a:pPr>
            <a:r>
              <a:rPr lang="en-GB" sz="1100" dirty="0" smtClean="0">
                <a:solidFill>
                  <a:srgbClr val="002060"/>
                </a:solidFill>
              </a:rPr>
              <a:t>The 2 % dead.</a:t>
            </a:r>
          </a:p>
          <a:p>
            <a:r>
              <a:rPr lang="en-GB" sz="1100" b="1" dirty="0" smtClean="0">
                <a:solidFill>
                  <a:srgbClr val="002060"/>
                </a:solidFill>
              </a:rPr>
              <a:t> </a:t>
            </a:r>
            <a:endParaRPr lang="en-GB" sz="1100" dirty="0" smtClean="0">
              <a:solidFill>
                <a:srgbClr val="002060"/>
              </a:solidFill>
            </a:endParaRPr>
          </a:p>
          <a:p>
            <a:r>
              <a:rPr lang="en-GB" sz="1100" b="1" dirty="0" smtClean="0">
                <a:solidFill>
                  <a:srgbClr val="002060"/>
                </a:solidFill>
              </a:rPr>
              <a:t>Meds Op &amp; Northern Alliance</a:t>
            </a:r>
            <a:endParaRPr lang="en-GB" sz="1100" dirty="0" smtClean="0">
              <a:solidFill>
                <a:srgbClr val="002060"/>
              </a:solidFill>
            </a:endParaRPr>
          </a:p>
          <a:p>
            <a:pPr marL="171450" lvl="0" indent="-171450">
              <a:buFont typeface="Arial" charset="0"/>
              <a:buChar char="•"/>
            </a:pPr>
            <a:r>
              <a:rPr lang="en-GB" sz="1100" dirty="0" smtClean="0">
                <a:solidFill>
                  <a:srgbClr val="002060"/>
                </a:solidFill>
              </a:rPr>
              <a:t>Polypharmacy and falls risk.  Awareness of good practice sharing and implementation. Power of sharing stories (evidence of good practice).  Need to provide an environment to do this.</a:t>
            </a:r>
          </a:p>
          <a:p>
            <a:pPr marL="171450" lvl="0" indent="-171450">
              <a:buFont typeface="Arial" charset="0"/>
              <a:buChar char="•"/>
            </a:pPr>
            <a:r>
              <a:rPr lang="en-GB" sz="1100" dirty="0" smtClean="0">
                <a:solidFill>
                  <a:srgbClr val="002060"/>
                </a:solidFill>
              </a:rPr>
              <a:t>Testing - good evaluation.</a:t>
            </a:r>
          </a:p>
          <a:p>
            <a:pPr marL="171450" lvl="0" indent="-171450">
              <a:buFont typeface="Arial" charset="0"/>
              <a:buChar char="•"/>
            </a:pPr>
            <a:r>
              <a:rPr lang="en-GB" sz="1100" dirty="0" smtClean="0">
                <a:solidFill>
                  <a:srgbClr val="002060"/>
                </a:solidFill>
              </a:rPr>
              <a:t>But incompatibility of system.</a:t>
            </a:r>
          </a:p>
          <a:p>
            <a:pPr marL="171450" lvl="0" indent="-171450">
              <a:buFont typeface="Arial" charset="0"/>
              <a:buChar char="•"/>
            </a:pPr>
            <a:r>
              <a:rPr lang="en-GB" sz="1100" dirty="0" smtClean="0">
                <a:solidFill>
                  <a:srgbClr val="002060"/>
                </a:solidFill>
              </a:rPr>
              <a:t>CCGs lack money and short term funding. New ideas – buy-in then funding withdrawn.</a:t>
            </a:r>
          </a:p>
          <a:p>
            <a:pPr marL="171450" lvl="0" indent="-171450">
              <a:buFont typeface="Arial" charset="0"/>
              <a:buChar char="•"/>
            </a:pPr>
            <a:r>
              <a:rPr lang="en-GB" sz="1100" dirty="0" smtClean="0">
                <a:solidFill>
                  <a:srgbClr val="002060"/>
                </a:solidFill>
              </a:rPr>
              <a:t>Change apathy.</a:t>
            </a:r>
          </a:p>
          <a:p>
            <a:pPr marL="171450" lvl="0" indent="-171450">
              <a:buFont typeface="Arial" charset="0"/>
              <a:buChar char="•"/>
            </a:pPr>
            <a:r>
              <a:rPr lang="en-GB" sz="1100" dirty="0" smtClean="0">
                <a:solidFill>
                  <a:srgbClr val="002060"/>
                </a:solidFill>
              </a:rPr>
              <a:t>eFI is making it easier.</a:t>
            </a:r>
          </a:p>
          <a:p>
            <a:pPr marL="171450" lvl="0" indent="-171450">
              <a:buFont typeface="Arial" charset="0"/>
              <a:buChar char="•"/>
            </a:pPr>
            <a:r>
              <a:rPr lang="en-GB" sz="1100" dirty="0" smtClean="0">
                <a:solidFill>
                  <a:srgbClr val="002060"/>
                </a:solidFill>
              </a:rPr>
              <a:t>Pooling of resources of AHSNs</a:t>
            </a:r>
          </a:p>
          <a:p>
            <a:r>
              <a:rPr lang="en-GB" sz="1100" b="1" dirty="0" smtClean="0"/>
              <a:t> </a:t>
            </a:r>
            <a:endParaRPr lang="en-GB" sz="1100" dirty="0" smtClean="0"/>
          </a:p>
          <a:p>
            <a:pPr marL="171450" lvl="0" indent="-171450">
              <a:buFont typeface="Arial" charset="0"/>
              <a:buChar char="•"/>
            </a:pPr>
            <a:endParaRPr lang="en-GB" sz="1100" dirty="0" smtClean="0">
              <a:solidFill>
                <a:srgbClr val="002060"/>
              </a:solidFill>
            </a:endParaRPr>
          </a:p>
          <a:p>
            <a:pPr marL="171450" indent="-171450">
              <a:buFont typeface="Arial" charset="0"/>
              <a:buChar char="•"/>
            </a:pPr>
            <a:endParaRPr lang="en-GB" sz="1100" dirty="0">
              <a:solidFill>
                <a:srgbClr val="002060"/>
              </a:solidFill>
            </a:endParaRP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eFrailt</a:t>
            </a:r>
            <a:r>
              <a:rPr lang="en-GB" b="1" dirty="0">
                <a:solidFill>
                  <a:schemeClr val="bg1"/>
                </a:solidFill>
                <a:latin typeface="Calibri" charset="0"/>
                <a:ea typeface="Calibri" charset="0"/>
                <a:cs typeface="Calibri" charset="0"/>
              </a:rPr>
              <a:t>y</a:t>
            </a:r>
            <a:r>
              <a:rPr lang="en-GB" b="1" dirty="0" smtClean="0">
                <a:solidFill>
                  <a:schemeClr val="bg1"/>
                </a:solidFill>
                <a:effectLst/>
                <a:latin typeface="Calibri" charset="0"/>
                <a:ea typeface="Calibri" charset="0"/>
                <a:cs typeface="Calibri" charset="0"/>
              </a:rPr>
              <a:t>: 	</a:t>
            </a:r>
            <a:endParaRPr lang="en-GB" sz="1400" b="1" dirty="0" smtClean="0">
              <a:solidFill>
                <a:schemeClr val="bg1"/>
              </a:solidFill>
              <a:effectLst/>
              <a:latin typeface="Calibri" charset="0"/>
              <a:ea typeface="Calibri" charset="0"/>
              <a:cs typeface="Calibri" charset="0"/>
            </a:endParaRPr>
          </a:p>
        </p:txBody>
      </p:sp>
    </p:spTree>
    <p:extLst>
      <p:ext uri="{BB962C8B-B14F-4D97-AF65-F5344CB8AC3E}">
        <p14:creationId xmlns:p14="http://schemas.microsoft.com/office/powerpoint/2010/main" val="1867295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nip Single Corner Rectangle 7">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nip Single Corner Rectangle 9">
            <a:hlinkClick r:id="rId3" action="ppaction://hlinksldjump"/>
          </p:cNvPr>
          <p:cNvSpPr/>
          <p:nvPr/>
        </p:nvSpPr>
        <p:spPr>
          <a:xfrm>
            <a:off x="12987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1" name="Snip Single Corner Rectangle 10">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2" name="Snip Single Corner Rectangle 11">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13" name="Snip Single Corner Rectangle 12">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15" name="Rectangle 14"/>
          <p:cNvSpPr/>
          <p:nvPr/>
        </p:nvSpPr>
        <p:spPr>
          <a:xfrm>
            <a:off x="1312690"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42</a:t>
            </a:fld>
            <a:endParaRPr lang="en-US" dirty="0"/>
          </a:p>
        </p:txBody>
      </p:sp>
      <p:sp>
        <p:nvSpPr>
          <p:cNvPr id="14" name="TextBox 13"/>
          <p:cNvSpPr txBox="1"/>
          <p:nvPr/>
        </p:nvSpPr>
        <p:spPr>
          <a:xfrm>
            <a:off x="617075" y="1693987"/>
            <a:ext cx="7886700" cy="4503869"/>
          </a:xfrm>
          <a:prstGeom prst="rect">
            <a:avLst/>
          </a:prstGeom>
          <a:noFill/>
          <a:ln>
            <a:noFill/>
          </a:ln>
        </p:spPr>
        <p:txBody>
          <a:bodyPr wrap="square" rtlCol="0">
            <a:noAutofit/>
          </a:bodyPr>
          <a:lstStyle/>
          <a:p>
            <a:endParaRPr lang="en-GB" sz="1100" u="sng" dirty="0" smtClean="0">
              <a:solidFill>
                <a:srgbClr val="002060"/>
              </a:solidFill>
            </a:endParaRPr>
          </a:p>
          <a:p>
            <a:r>
              <a:rPr lang="en-GB" sz="1100" b="1" dirty="0" smtClean="0">
                <a:solidFill>
                  <a:srgbClr val="002060"/>
                </a:solidFill>
              </a:rPr>
              <a:t>Challenges </a:t>
            </a:r>
            <a:endParaRPr lang="en-GB" sz="1100" dirty="0">
              <a:solidFill>
                <a:srgbClr val="002060"/>
              </a:solidFill>
            </a:endParaRPr>
          </a:p>
          <a:p>
            <a:pPr marL="171450" lvl="0" indent="-171450">
              <a:buFont typeface="Arial" charset="0"/>
              <a:buChar char="•"/>
            </a:pPr>
            <a:r>
              <a:rPr lang="en-GB" sz="1100" dirty="0">
                <a:solidFill>
                  <a:srgbClr val="002060"/>
                </a:solidFill>
              </a:rPr>
              <a:t>What do you do with your results?</a:t>
            </a:r>
          </a:p>
          <a:p>
            <a:pPr marL="171450" lvl="0" indent="-171450">
              <a:buFont typeface="Arial" charset="0"/>
              <a:buChar char="•"/>
            </a:pPr>
            <a:r>
              <a:rPr lang="en-GB" sz="1100" dirty="0">
                <a:solidFill>
                  <a:srgbClr val="002060"/>
                </a:solidFill>
              </a:rPr>
              <a:t>Need for social infrastructure.</a:t>
            </a:r>
          </a:p>
          <a:p>
            <a:pPr marL="171450" lvl="0" indent="-171450">
              <a:buFont typeface="Arial" charset="0"/>
              <a:buChar char="•"/>
            </a:pPr>
            <a:r>
              <a:rPr lang="en-GB" sz="1100" dirty="0">
                <a:solidFill>
                  <a:srgbClr val="002060"/>
                </a:solidFill>
              </a:rPr>
              <a:t>What about early adopters v laggards? Initially more variation.</a:t>
            </a:r>
          </a:p>
          <a:p>
            <a:pPr marL="171450" indent="-171450">
              <a:buFont typeface="Arial" charset="0"/>
              <a:buChar char="•"/>
            </a:pPr>
            <a:r>
              <a:rPr lang="en-GB" sz="1100" dirty="0">
                <a:solidFill>
                  <a:srgbClr val="002060"/>
                </a:solidFill>
              </a:rPr>
              <a:t> </a:t>
            </a:r>
            <a:endParaRPr lang="en-GB" sz="1100" dirty="0" smtClean="0">
              <a:solidFill>
                <a:srgbClr val="002060"/>
              </a:solidFill>
              <a:effectLst/>
            </a:endParaRPr>
          </a:p>
          <a:p>
            <a:r>
              <a:rPr lang="en-GB" sz="1100" b="1" dirty="0" smtClean="0">
                <a:solidFill>
                  <a:srgbClr val="002060"/>
                </a:solidFill>
              </a:rPr>
              <a:t>‘Ask’ of a Northern </a:t>
            </a:r>
            <a:r>
              <a:rPr lang="en-GB" sz="1100" b="1" dirty="0">
                <a:solidFill>
                  <a:srgbClr val="002060"/>
                </a:solidFill>
              </a:rPr>
              <a:t>Alliance</a:t>
            </a:r>
            <a:endParaRPr lang="en-GB" sz="1100" dirty="0">
              <a:solidFill>
                <a:srgbClr val="002060"/>
              </a:solidFill>
            </a:endParaRPr>
          </a:p>
          <a:p>
            <a:pPr marL="171450" lvl="0" indent="-171450">
              <a:buFont typeface="Arial" charset="0"/>
              <a:buChar char="•"/>
            </a:pPr>
            <a:r>
              <a:rPr lang="en-GB" sz="1100" dirty="0">
                <a:solidFill>
                  <a:srgbClr val="002060"/>
                </a:solidFill>
              </a:rPr>
              <a:t>Might reduce variability due to use of full template.</a:t>
            </a:r>
          </a:p>
          <a:p>
            <a:pPr marL="171450" lvl="0" indent="-171450">
              <a:buFont typeface="Arial" charset="0"/>
              <a:buChar char="•"/>
            </a:pPr>
            <a:r>
              <a:rPr lang="en-GB" sz="1100" dirty="0">
                <a:solidFill>
                  <a:srgbClr val="002060"/>
                </a:solidFill>
              </a:rPr>
              <a:t>More about learning about good practice.</a:t>
            </a:r>
          </a:p>
          <a:p>
            <a:pPr marL="171450" lvl="0" indent="-171450">
              <a:buFont typeface="Arial" charset="0"/>
              <a:buChar char="•"/>
            </a:pPr>
            <a:r>
              <a:rPr lang="en-GB" sz="1100" dirty="0">
                <a:solidFill>
                  <a:srgbClr val="002060"/>
                </a:solidFill>
              </a:rPr>
              <a:t>Identify tools that would support the contract.</a:t>
            </a:r>
          </a:p>
          <a:p>
            <a:pPr marL="171450" lvl="0" indent="-171450">
              <a:buFont typeface="Arial" charset="0"/>
              <a:buChar char="•"/>
            </a:pPr>
            <a:r>
              <a:rPr lang="en-GB" sz="1100" dirty="0">
                <a:solidFill>
                  <a:srgbClr val="002060"/>
                </a:solidFill>
              </a:rPr>
              <a:t>What would help facilitate?</a:t>
            </a:r>
          </a:p>
          <a:p>
            <a:pPr marL="171450" lvl="0" indent="-171450">
              <a:buFont typeface="Arial" charset="0"/>
              <a:buChar char="•"/>
            </a:pPr>
            <a:r>
              <a:rPr lang="en-GB" sz="1100" dirty="0">
                <a:solidFill>
                  <a:srgbClr val="002060"/>
                </a:solidFill>
              </a:rPr>
              <a:t>Current focus on meds review – dossier of local resources to give to patient.</a:t>
            </a:r>
          </a:p>
          <a:p>
            <a:pPr marL="171450" lvl="0" indent="-171450">
              <a:buFont typeface="Arial" charset="0"/>
              <a:buChar char="•"/>
            </a:pPr>
            <a:r>
              <a:rPr lang="en-GB" sz="1100" dirty="0">
                <a:solidFill>
                  <a:srgbClr val="002060"/>
                </a:solidFill>
              </a:rPr>
              <a:t>Case studies with practical advice re implementation.</a:t>
            </a:r>
          </a:p>
          <a:p>
            <a:pPr marL="171450" lvl="0" indent="-171450">
              <a:buFont typeface="Arial" charset="0"/>
              <a:buChar char="•"/>
            </a:pPr>
            <a:r>
              <a:rPr lang="en-GB" sz="1100" dirty="0">
                <a:solidFill>
                  <a:srgbClr val="002060"/>
                </a:solidFill>
              </a:rPr>
              <a:t>Work stream of people to do assessments on.</a:t>
            </a:r>
          </a:p>
          <a:p>
            <a:pPr marL="171450" lvl="0" indent="-171450">
              <a:buFont typeface="Arial" charset="0"/>
              <a:buChar char="•"/>
            </a:pPr>
            <a:r>
              <a:rPr lang="en-GB" sz="1100" dirty="0">
                <a:solidFill>
                  <a:srgbClr val="002060"/>
                </a:solidFill>
              </a:rPr>
              <a:t>Template that could be used by GP or/and other health practitioners. But they would need space making for this.</a:t>
            </a:r>
          </a:p>
          <a:p>
            <a:pPr marL="171450" lvl="0" indent="-171450">
              <a:buFont typeface="Arial" charset="0"/>
              <a:buChar char="•"/>
            </a:pPr>
            <a:r>
              <a:rPr lang="en-GB" sz="1100" dirty="0">
                <a:solidFill>
                  <a:srgbClr val="002060"/>
                </a:solidFill>
              </a:rPr>
              <a:t>Screening uncovers lots of people who need lots of support who don’t get it. What do we do? No capacity plus cuts in services.</a:t>
            </a:r>
          </a:p>
          <a:p>
            <a:pPr marL="171450" lvl="0" indent="-171450">
              <a:buFont typeface="Arial" charset="0"/>
              <a:buChar char="•"/>
            </a:pPr>
            <a:r>
              <a:rPr lang="en-GB" sz="1100" dirty="0">
                <a:solidFill>
                  <a:srgbClr val="002060"/>
                </a:solidFill>
              </a:rPr>
              <a:t>How do you narrow the cohort down?</a:t>
            </a:r>
          </a:p>
          <a:p>
            <a:pPr marL="171450" lvl="0" indent="-171450">
              <a:buFont typeface="Arial" charset="0"/>
              <a:buChar char="•"/>
            </a:pPr>
            <a:r>
              <a:rPr lang="en-GB" sz="1100" dirty="0">
                <a:solidFill>
                  <a:srgbClr val="002060"/>
                </a:solidFill>
              </a:rPr>
              <a:t>Investment in Leeds Community Network – exemplary organisation.</a:t>
            </a:r>
          </a:p>
          <a:p>
            <a:pPr marL="171450" lvl="0" indent="-171450">
              <a:buFont typeface="Arial" charset="0"/>
              <a:buChar char="•"/>
            </a:pPr>
            <a:r>
              <a:rPr lang="en-GB" sz="1100" dirty="0">
                <a:solidFill>
                  <a:srgbClr val="002060"/>
                </a:solidFill>
              </a:rPr>
              <a:t>Community capacity needs looking at and supporting.</a:t>
            </a:r>
          </a:p>
          <a:p>
            <a:pPr marL="171450" lvl="0" indent="-171450">
              <a:buFont typeface="Arial" charset="0"/>
              <a:buChar char="•"/>
            </a:pPr>
            <a:r>
              <a:rPr lang="en-GB" sz="1100" dirty="0">
                <a:solidFill>
                  <a:srgbClr val="002060"/>
                </a:solidFill>
              </a:rPr>
              <a:t>Focus on wider determinants.</a:t>
            </a:r>
          </a:p>
          <a:p>
            <a:pPr marL="171450" lvl="0" indent="-171450">
              <a:buFont typeface="Arial" charset="0"/>
              <a:buChar char="•"/>
            </a:pPr>
            <a:r>
              <a:rPr lang="en-GB" sz="1100" dirty="0">
                <a:solidFill>
                  <a:srgbClr val="002060"/>
                </a:solidFill>
              </a:rPr>
              <a:t>Leeds Older People Forum leads on looking at other factors involved (e.g., socioeconomic).</a:t>
            </a:r>
          </a:p>
          <a:p>
            <a:pPr marL="171450" lvl="0" indent="-171450">
              <a:buFont typeface="Arial" charset="0"/>
              <a:buChar char="•"/>
            </a:pPr>
            <a:r>
              <a:rPr lang="en-GB" sz="1100" dirty="0">
                <a:solidFill>
                  <a:srgbClr val="002060"/>
                </a:solidFill>
              </a:rPr>
              <a:t>Risk – hard to reach groups.</a:t>
            </a:r>
          </a:p>
          <a:p>
            <a:pPr marL="171450" lvl="0" indent="-171450">
              <a:buFont typeface="Arial" charset="0"/>
              <a:buChar char="•"/>
            </a:pPr>
            <a:r>
              <a:rPr lang="en-GB" sz="1100" dirty="0">
                <a:solidFill>
                  <a:srgbClr val="002060"/>
                </a:solidFill>
              </a:rPr>
              <a:t>Problem re consistency of data. Subjective rather than objective?</a:t>
            </a:r>
          </a:p>
          <a:p>
            <a:pPr marL="171450" lvl="0" indent="-171450">
              <a:buFont typeface="Arial" charset="0"/>
              <a:buChar char="•"/>
            </a:pPr>
            <a:r>
              <a:rPr lang="en-GB" sz="1100" dirty="0">
                <a:solidFill>
                  <a:srgbClr val="002060"/>
                </a:solidFill>
              </a:rPr>
              <a:t>Shouldn’t there be one validated tool rather than several? NHS doesn’t mandate a particular one and they are very different.</a:t>
            </a:r>
          </a:p>
          <a:p>
            <a:pPr marL="171450" lvl="0" indent="-171450">
              <a:buFont typeface="Arial" charset="0"/>
              <a:buChar char="•"/>
            </a:pPr>
            <a:r>
              <a:rPr lang="en-GB" sz="1100" dirty="0">
                <a:solidFill>
                  <a:srgbClr val="002060"/>
                </a:solidFill>
              </a:rPr>
              <a:t>Use of different diagnostic tools. Need to include social dimensions.</a:t>
            </a:r>
          </a:p>
          <a:p>
            <a:pPr marL="171450" lvl="0" indent="-171450">
              <a:buFont typeface="Arial" charset="0"/>
              <a:buChar char="•"/>
            </a:pPr>
            <a:r>
              <a:rPr lang="en-GB" sz="1100" dirty="0">
                <a:solidFill>
                  <a:srgbClr val="002060"/>
                </a:solidFill>
              </a:rPr>
              <a:t>“Frail elderly” not a good label.  Need to change language.</a:t>
            </a:r>
          </a:p>
          <a:p>
            <a:r>
              <a:rPr lang="en-GB" sz="1100" b="1" dirty="0"/>
              <a:t> </a:t>
            </a:r>
            <a:endParaRPr lang="en-GB" sz="1100" dirty="0"/>
          </a:p>
          <a:p>
            <a:r>
              <a:rPr lang="en-GB" sz="1100" b="1" dirty="0" smtClean="0"/>
              <a:t> </a:t>
            </a:r>
            <a:endParaRPr lang="en-GB" sz="1100" dirty="0" smtClean="0"/>
          </a:p>
          <a:p>
            <a:pPr marL="171450" lvl="0" indent="-171450">
              <a:buFont typeface="Arial" charset="0"/>
              <a:buChar char="•"/>
            </a:pPr>
            <a:endParaRPr lang="en-GB" sz="1100" dirty="0" smtClean="0">
              <a:solidFill>
                <a:srgbClr val="002060"/>
              </a:solidFill>
            </a:endParaRPr>
          </a:p>
          <a:p>
            <a:pPr marL="171450" indent="-171450">
              <a:buFont typeface="Arial" charset="0"/>
              <a:buChar char="•"/>
            </a:pPr>
            <a:endParaRPr lang="en-GB" sz="1100" dirty="0">
              <a:solidFill>
                <a:srgbClr val="002060"/>
              </a:solidFill>
            </a:endParaRP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eFrailt</a:t>
            </a:r>
            <a:r>
              <a:rPr lang="en-GB" b="1" dirty="0">
                <a:solidFill>
                  <a:schemeClr val="bg1"/>
                </a:solidFill>
                <a:latin typeface="Calibri" charset="0"/>
                <a:ea typeface="Calibri" charset="0"/>
                <a:cs typeface="Calibri" charset="0"/>
              </a:rPr>
              <a:t>y</a:t>
            </a:r>
            <a:r>
              <a:rPr lang="en-GB" b="1" dirty="0" smtClean="0">
                <a:solidFill>
                  <a:schemeClr val="bg1"/>
                </a:solidFill>
                <a:effectLst/>
                <a:latin typeface="Calibri" charset="0"/>
                <a:ea typeface="Calibri" charset="0"/>
                <a:cs typeface="Calibri" charset="0"/>
              </a:rPr>
              <a:t>: </a:t>
            </a:r>
          </a:p>
        </p:txBody>
      </p:sp>
    </p:spTree>
    <p:extLst>
      <p:ext uri="{BB962C8B-B14F-4D97-AF65-F5344CB8AC3E}">
        <p14:creationId xmlns:p14="http://schemas.microsoft.com/office/powerpoint/2010/main" val="10200849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nip Single Corner Rectangle 7">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nip Single Corner Rectangle 9">
            <a:hlinkClick r:id="rId3" action="ppaction://hlinksldjump"/>
          </p:cNvPr>
          <p:cNvSpPr/>
          <p:nvPr/>
        </p:nvSpPr>
        <p:spPr>
          <a:xfrm>
            <a:off x="12987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1" name="Snip Single Corner Rectangle 10">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2" name="Snip Single Corner Rectangle 11">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13" name="Snip Single Corner Rectangle 12">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15" name="Rectangle 14"/>
          <p:cNvSpPr/>
          <p:nvPr/>
        </p:nvSpPr>
        <p:spPr>
          <a:xfrm>
            <a:off x="1312690"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43</a:t>
            </a:fld>
            <a:endParaRPr lang="en-US" dirty="0"/>
          </a:p>
        </p:txBody>
      </p:sp>
      <p:sp>
        <p:nvSpPr>
          <p:cNvPr id="14" name="TextBox 13"/>
          <p:cNvSpPr txBox="1"/>
          <p:nvPr/>
        </p:nvSpPr>
        <p:spPr>
          <a:xfrm>
            <a:off x="617075" y="1693987"/>
            <a:ext cx="7886700" cy="4503869"/>
          </a:xfrm>
          <a:prstGeom prst="rect">
            <a:avLst/>
          </a:prstGeom>
          <a:noFill/>
          <a:ln>
            <a:noFill/>
          </a:ln>
        </p:spPr>
        <p:txBody>
          <a:bodyPr wrap="square" rtlCol="0">
            <a:noAutofit/>
          </a:bodyPr>
          <a:lstStyle/>
          <a:p>
            <a:endParaRPr lang="en-GB" sz="1100" u="sng" dirty="0" smtClean="0">
              <a:solidFill>
                <a:srgbClr val="002060"/>
              </a:solidFill>
            </a:endParaRPr>
          </a:p>
          <a:p>
            <a:r>
              <a:rPr lang="en-GB" sz="1100" b="1" dirty="0">
                <a:solidFill>
                  <a:srgbClr val="002060"/>
                </a:solidFill>
              </a:rPr>
              <a:t>Challenges</a:t>
            </a:r>
            <a:r>
              <a:rPr lang="en-GB" sz="1100" dirty="0">
                <a:solidFill>
                  <a:srgbClr val="002060"/>
                </a:solidFill>
              </a:rPr>
              <a:t>:  </a:t>
            </a:r>
          </a:p>
          <a:p>
            <a:pPr marL="171450" lvl="0" indent="-171450">
              <a:buFont typeface="Arial" charset="0"/>
              <a:buChar char="•"/>
            </a:pPr>
            <a:r>
              <a:rPr lang="en-GB" sz="1100" dirty="0">
                <a:solidFill>
                  <a:srgbClr val="002060"/>
                </a:solidFill>
              </a:rPr>
              <a:t>Time, workforce, skills, remembering to do it, innovation knowledge/shortage of practice nurses and GPs/lots of GPs retiring.</a:t>
            </a:r>
          </a:p>
          <a:p>
            <a:pPr marL="171450" lvl="0" indent="-171450">
              <a:buFont typeface="Arial" charset="0"/>
              <a:buChar char="•"/>
            </a:pPr>
            <a:r>
              <a:rPr lang="en-GB" sz="1100" dirty="0">
                <a:solidFill>
                  <a:srgbClr val="002060"/>
                </a:solidFill>
              </a:rPr>
              <a:t>Should be a collaborative approach with Deaneries and Universities re promoting general practice as a career and collaboration of resources.</a:t>
            </a:r>
          </a:p>
          <a:p>
            <a:pPr marL="171450" lvl="0" indent="-171450">
              <a:buFont typeface="Arial" charset="0"/>
              <a:buChar char="•"/>
            </a:pPr>
            <a:r>
              <a:rPr lang="en-GB" sz="1100" dirty="0">
                <a:solidFill>
                  <a:srgbClr val="002060"/>
                </a:solidFill>
              </a:rPr>
              <a:t>Community pharmacists are ideal for approach to falls prevention and meds review.</a:t>
            </a:r>
          </a:p>
          <a:p>
            <a:pPr marL="171450" lvl="0" indent="-171450">
              <a:buFont typeface="Arial" charset="0"/>
              <a:buChar char="•"/>
            </a:pPr>
            <a:r>
              <a:rPr lang="en-GB" sz="1100" dirty="0">
                <a:solidFill>
                  <a:srgbClr val="002060"/>
                </a:solidFill>
              </a:rPr>
              <a:t>First year should give understanding of prevalence rate.</a:t>
            </a:r>
          </a:p>
          <a:p>
            <a:pPr marL="171450" lvl="0" indent="-171450">
              <a:buFont typeface="Arial" charset="0"/>
              <a:buChar char="•"/>
            </a:pPr>
            <a:r>
              <a:rPr lang="en-GB" sz="1100" dirty="0">
                <a:solidFill>
                  <a:srgbClr val="002060"/>
                </a:solidFill>
              </a:rPr>
              <a:t>Need to look at long term review</a:t>
            </a:r>
          </a:p>
          <a:p>
            <a:r>
              <a:rPr lang="en-GB" sz="1100" dirty="0">
                <a:solidFill>
                  <a:srgbClr val="002060"/>
                </a:solidFill>
              </a:rPr>
              <a:t> </a:t>
            </a:r>
            <a:endParaRPr lang="en-GB" sz="1100" dirty="0" smtClean="0">
              <a:solidFill>
                <a:srgbClr val="002060"/>
              </a:solidFill>
              <a:effectLst/>
            </a:endParaRPr>
          </a:p>
          <a:p>
            <a:r>
              <a:rPr lang="en-GB" sz="1100" b="1" dirty="0">
                <a:solidFill>
                  <a:srgbClr val="002060"/>
                </a:solidFill>
              </a:rPr>
              <a:t> </a:t>
            </a:r>
            <a:r>
              <a:rPr lang="en-GB" sz="1100" b="1" dirty="0" smtClean="0">
                <a:solidFill>
                  <a:srgbClr val="002060"/>
                </a:solidFill>
              </a:rPr>
              <a:t>’Ask’ of a Northern </a:t>
            </a:r>
            <a:r>
              <a:rPr lang="en-GB" sz="1100" b="1" dirty="0">
                <a:solidFill>
                  <a:srgbClr val="002060"/>
                </a:solidFill>
              </a:rPr>
              <a:t>Alliance</a:t>
            </a:r>
            <a:endParaRPr lang="en-GB" sz="1100" dirty="0">
              <a:solidFill>
                <a:srgbClr val="002060"/>
              </a:solidFill>
            </a:endParaRPr>
          </a:p>
          <a:p>
            <a:pPr marL="171450" lvl="0" indent="-171450">
              <a:buFont typeface="Arial" charset="0"/>
              <a:buChar char="•"/>
            </a:pPr>
            <a:r>
              <a:rPr lang="en-GB" sz="1100" dirty="0">
                <a:solidFill>
                  <a:srgbClr val="002060"/>
                </a:solidFill>
              </a:rPr>
              <a:t>To provide exemplars that have been evaluated and toolkits.</a:t>
            </a:r>
          </a:p>
          <a:p>
            <a:pPr marL="171450" lvl="0" indent="-171450">
              <a:buFont typeface="Arial" charset="0"/>
              <a:buChar char="•"/>
            </a:pPr>
            <a:r>
              <a:rPr lang="en-GB" sz="1100" dirty="0">
                <a:solidFill>
                  <a:srgbClr val="002060"/>
                </a:solidFill>
              </a:rPr>
              <a:t>New role – e.g., care navigators.</a:t>
            </a:r>
          </a:p>
          <a:p>
            <a:pPr marL="171450" lvl="0" indent="-171450">
              <a:buFont typeface="Arial" charset="0"/>
              <a:buChar char="•"/>
            </a:pPr>
            <a:r>
              <a:rPr lang="en-GB" sz="1100" dirty="0">
                <a:solidFill>
                  <a:srgbClr val="002060"/>
                </a:solidFill>
              </a:rPr>
              <a:t>Look at before people get older and frail – what would help prevent it happening (i.e., primary v secondary</a:t>
            </a:r>
            <a:r>
              <a:rPr lang="en-GB" sz="1100" dirty="0" smtClean="0">
                <a:solidFill>
                  <a:srgbClr val="002060"/>
                </a:solidFill>
              </a:rPr>
              <a:t>)?</a:t>
            </a:r>
          </a:p>
          <a:p>
            <a:pPr marL="171450" lvl="0" indent="-171450">
              <a:buFont typeface="Arial" charset="0"/>
              <a:buChar char="•"/>
            </a:pPr>
            <a:r>
              <a:rPr lang="en-GB" sz="1100" dirty="0" smtClean="0">
                <a:solidFill>
                  <a:srgbClr val="002060"/>
                </a:solidFill>
              </a:rPr>
              <a:t>Use of Vitamin D /amino acids.  Bone health. Protein in the diet. Take evidence base.  Currently out-dated information from PHE.</a:t>
            </a:r>
          </a:p>
          <a:p>
            <a:pPr marL="171450" lvl="0" indent="-171450">
              <a:buFont typeface="Arial" charset="0"/>
              <a:buChar char="•"/>
            </a:pPr>
            <a:r>
              <a:rPr lang="en-GB" sz="1100" dirty="0" smtClean="0">
                <a:solidFill>
                  <a:srgbClr val="002060"/>
                </a:solidFill>
              </a:rPr>
              <a:t>Cohort identification for more tailored approach – partnership and collaborations esp. with private sector.</a:t>
            </a:r>
          </a:p>
          <a:p>
            <a:pPr marL="171450" lvl="0" indent="-171450">
              <a:buFont typeface="Arial" charset="0"/>
              <a:buChar char="•"/>
            </a:pPr>
            <a:r>
              <a:rPr lang="en-GB" sz="1100" dirty="0" smtClean="0">
                <a:solidFill>
                  <a:srgbClr val="002060"/>
                </a:solidFill>
              </a:rPr>
              <a:t>Use of soft intel from voluntary sector.</a:t>
            </a:r>
            <a:r>
              <a:rPr lang="en-GB" sz="1100" b="1" dirty="0">
                <a:solidFill>
                  <a:srgbClr val="002060"/>
                </a:solidFill>
              </a:rPr>
              <a:t> </a:t>
            </a:r>
            <a:endParaRPr lang="en-GB" sz="1100" b="1" dirty="0" smtClean="0">
              <a:solidFill>
                <a:srgbClr val="002060"/>
              </a:solidFill>
            </a:endParaRPr>
          </a:p>
          <a:p>
            <a:pPr marL="171450" lvl="0" indent="-171450">
              <a:buFont typeface="Arial" charset="0"/>
              <a:buChar char="•"/>
            </a:pPr>
            <a:endParaRPr lang="en-GB" sz="1100" dirty="0">
              <a:solidFill>
                <a:srgbClr val="002060"/>
              </a:solidFill>
            </a:endParaRPr>
          </a:p>
          <a:p>
            <a:r>
              <a:rPr lang="en-GB" sz="1100" b="1" dirty="0" smtClean="0">
                <a:solidFill>
                  <a:srgbClr val="002060"/>
                </a:solidFill>
              </a:rPr>
              <a:t> </a:t>
            </a:r>
            <a:endParaRPr lang="en-GB" sz="1100" dirty="0" smtClean="0">
              <a:solidFill>
                <a:srgbClr val="002060"/>
              </a:solidFill>
            </a:endParaRPr>
          </a:p>
          <a:p>
            <a:pPr marL="171450" lvl="0" indent="-171450">
              <a:buFont typeface="Arial" charset="0"/>
              <a:buChar char="•"/>
            </a:pPr>
            <a:endParaRPr lang="en-GB" sz="1100" dirty="0" smtClean="0">
              <a:solidFill>
                <a:srgbClr val="002060"/>
              </a:solidFill>
            </a:endParaRPr>
          </a:p>
          <a:p>
            <a:pPr marL="171450" indent="-171450">
              <a:buFont typeface="Arial" charset="0"/>
              <a:buChar char="•"/>
            </a:pPr>
            <a:endParaRPr lang="en-GB" sz="1100" dirty="0">
              <a:solidFill>
                <a:srgbClr val="002060"/>
              </a:solidFill>
            </a:endParaRP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eFrailt</a:t>
            </a:r>
            <a:r>
              <a:rPr lang="en-GB" b="1" dirty="0">
                <a:solidFill>
                  <a:schemeClr val="bg1"/>
                </a:solidFill>
                <a:latin typeface="Calibri" charset="0"/>
                <a:ea typeface="Calibri" charset="0"/>
                <a:cs typeface="Calibri" charset="0"/>
              </a:rPr>
              <a:t>y</a:t>
            </a:r>
            <a:r>
              <a:rPr lang="en-GB" b="1" dirty="0" smtClean="0">
                <a:solidFill>
                  <a:schemeClr val="bg1"/>
                </a:solidFill>
                <a:effectLst/>
                <a:latin typeface="Calibri" charset="0"/>
                <a:ea typeface="Calibri" charset="0"/>
                <a:cs typeface="Calibri" charset="0"/>
              </a:rPr>
              <a:t>: </a:t>
            </a:r>
            <a:endParaRPr lang="en-GB" sz="1400" b="1" dirty="0" smtClean="0">
              <a:solidFill>
                <a:schemeClr val="bg1"/>
              </a:solidFill>
              <a:effectLst/>
              <a:latin typeface="Calibri" charset="0"/>
              <a:ea typeface="Calibri" charset="0"/>
              <a:cs typeface="Calibri" charset="0"/>
            </a:endParaRPr>
          </a:p>
        </p:txBody>
      </p:sp>
    </p:spTree>
    <p:extLst>
      <p:ext uri="{BB962C8B-B14F-4D97-AF65-F5344CB8AC3E}">
        <p14:creationId xmlns:p14="http://schemas.microsoft.com/office/powerpoint/2010/main" val="671153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nip Single Corner Rectangle 7">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nip Single Corner Rectangle 9">
            <a:hlinkClick r:id="rId3" action="ppaction://hlinksldjump"/>
          </p:cNvPr>
          <p:cNvSpPr/>
          <p:nvPr/>
        </p:nvSpPr>
        <p:spPr>
          <a:xfrm>
            <a:off x="129879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1" name="Snip Single Corner Rectangle 10">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2" name="Snip Single Corner Rectangle 11">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13" name="Snip Single Corner Rectangle 12">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15" name="Rectangle 14"/>
          <p:cNvSpPr/>
          <p:nvPr/>
        </p:nvSpPr>
        <p:spPr>
          <a:xfrm>
            <a:off x="1312690"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44</a:t>
            </a:fld>
            <a:endParaRPr lang="en-US" dirty="0"/>
          </a:p>
        </p:txBody>
      </p:sp>
      <p:sp>
        <p:nvSpPr>
          <p:cNvPr id="14" name="TextBox 13"/>
          <p:cNvSpPr txBox="1"/>
          <p:nvPr/>
        </p:nvSpPr>
        <p:spPr>
          <a:xfrm>
            <a:off x="617075" y="1966379"/>
            <a:ext cx="7886700" cy="4503869"/>
          </a:xfrm>
          <a:prstGeom prst="rect">
            <a:avLst/>
          </a:prstGeom>
          <a:noFill/>
          <a:ln>
            <a:noFill/>
          </a:ln>
        </p:spPr>
        <p:txBody>
          <a:bodyPr wrap="square" rtlCol="0">
            <a:noAutofit/>
          </a:bodyPr>
          <a:lstStyle/>
          <a:p>
            <a:endParaRPr lang="en-GB" sz="1100" b="1" dirty="0" smtClean="0">
              <a:solidFill>
                <a:srgbClr val="002060"/>
              </a:solidFill>
            </a:endParaRPr>
          </a:p>
          <a:p>
            <a:pPr marL="171450" lvl="0" indent="-171450">
              <a:buFont typeface="Arial" charset="0"/>
              <a:buChar char="•"/>
            </a:pPr>
            <a:r>
              <a:rPr lang="en-GB" sz="1100" dirty="0" smtClean="0">
                <a:solidFill>
                  <a:srgbClr val="002060"/>
                </a:solidFill>
              </a:rPr>
              <a:t>Frailty contract should be part of phased approach.</a:t>
            </a:r>
          </a:p>
          <a:p>
            <a:pPr marL="171450" lvl="0" indent="-171450">
              <a:buFont typeface="Arial" charset="0"/>
              <a:buChar char="•"/>
            </a:pPr>
            <a:r>
              <a:rPr lang="en-GB" sz="1100" dirty="0" smtClean="0">
                <a:solidFill>
                  <a:srgbClr val="002060"/>
                </a:solidFill>
              </a:rPr>
              <a:t>Time depends on the system.</a:t>
            </a:r>
          </a:p>
          <a:p>
            <a:pPr marL="171450" lvl="0" indent="-171450">
              <a:buFont typeface="Arial" charset="0"/>
              <a:buChar char="•"/>
            </a:pPr>
            <a:r>
              <a:rPr lang="en-GB" sz="1100" dirty="0" smtClean="0">
                <a:solidFill>
                  <a:srgbClr val="002060"/>
                </a:solidFill>
              </a:rPr>
              <a:t>Supporting people in how to talk to the patients.  Positive language rather than negative.  Needs reframing.  Good positive branding rather than the amount of negativity involved.</a:t>
            </a:r>
          </a:p>
          <a:p>
            <a:pPr marL="171450" lvl="0" indent="-171450">
              <a:buFont typeface="Arial" charset="0"/>
              <a:buChar char="•"/>
            </a:pPr>
            <a:r>
              <a:rPr lang="en-GB" sz="1100" dirty="0" smtClean="0">
                <a:solidFill>
                  <a:srgbClr val="002060"/>
                </a:solidFill>
              </a:rPr>
              <a:t>Seeing more unmet needs.</a:t>
            </a:r>
          </a:p>
          <a:p>
            <a:pPr marL="171450" lvl="0" indent="-171450">
              <a:buFont typeface="Arial" charset="0"/>
              <a:buChar char="•"/>
            </a:pPr>
            <a:r>
              <a:rPr lang="en-GB" sz="1100" dirty="0" smtClean="0">
                <a:solidFill>
                  <a:srgbClr val="002060"/>
                </a:solidFill>
              </a:rPr>
              <a:t>Use of other people in the system, e.g., an appointment with a GP seems more serious than nurses who might always use their first names.</a:t>
            </a:r>
          </a:p>
          <a:p>
            <a:pPr marL="171450" lvl="0" indent="-171450">
              <a:buFont typeface="Arial" charset="0"/>
              <a:buChar char="•"/>
            </a:pPr>
            <a:r>
              <a:rPr lang="en-GB" sz="1100" dirty="0" smtClean="0">
                <a:solidFill>
                  <a:srgbClr val="002060"/>
                </a:solidFill>
              </a:rPr>
              <a:t>Use data to reduce variation in unmet needs.  Bring services into the community, e.g., falls assessment by chiropodists – opportunism.</a:t>
            </a:r>
          </a:p>
          <a:p>
            <a:pPr marL="171450" lvl="0" indent="-171450">
              <a:buFont typeface="Arial" charset="0"/>
              <a:buChar char="•"/>
            </a:pPr>
            <a:r>
              <a:rPr lang="en-GB" sz="1100" dirty="0" smtClean="0">
                <a:solidFill>
                  <a:srgbClr val="002060"/>
                </a:solidFill>
              </a:rPr>
              <a:t>People who use multiple services – target them for service redesign?</a:t>
            </a:r>
          </a:p>
          <a:p>
            <a:pPr marL="171450" lvl="0" indent="-171450">
              <a:buFont typeface="Arial" charset="0"/>
              <a:buChar char="•"/>
            </a:pPr>
            <a:r>
              <a:rPr lang="en-GB" sz="1100" dirty="0" smtClean="0">
                <a:solidFill>
                  <a:srgbClr val="002060"/>
                </a:solidFill>
              </a:rPr>
              <a:t>Support from Northern Alliance for rolling out good practice? Co-design required.</a:t>
            </a:r>
          </a:p>
          <a:p>
            <a:pPr marL="171450" lvl="0" indent="-171450">
              <a:buFont typeface="Arial" charset="0"/>
              <a:buChar char="•"/>
            </a:pPr>
            <a:r>
              <a:rPr lang="en-GB" sz="1100" dirty="0" smtClean="0">
                <a:solidFill>
                  <a:srgbClr val="002060"/>
                </a:solidFill>
              </a:rPr>
              <a:t>Meds </a:t>
            </a:r>
            <a:r>
              <a:rPr lang="en-GB" sz="1100" dirty="0" smtClean="0">
                <a:solidFill>
                  <a:srgbClr val="002060"/>
                </a:solidFill>
              </a:rPr>
              <a:t>Optimisation </a:t>
            </a:r>
            <a:r>
              <a:rPr lang="en-GB" sz="1100" dirty="0" smtClean="0">
                <a:solidFill>
                  <a:srgbClr val="002060"/>
                </a:solidFill>
              </a:rPr>
              <a:t>– need forward facing General Practices.  Better utilisation of staff.</a:t>
            </a:r>
          </a:p>
          <a:p>
            <a:pPr marL="171450" lvl="0" indent="-171450">
              <a:buFont typeface="Arial" charset="0"/>
              <a:buChar char="•"/>
            </a:pPr>
            <a:r>
              <a:rPr lang="en-GB" sz="1100" dirty="0" smtClean="0">
                <a:solidFill>
                  <a:srgbClr val="002060"/>
                </a:solidFill>
              </a:rPr>
              <a:t>Use of IT solutions.</a:t>
            </a:r>
          </a:p>
          <a:p>
            <a:pPr marL="171450" lvl="0" indent="-171450">
              <a:buFont typeface="Arial" charset="0"/>
              <a:buChar char="•"/>
            </a:pPr>
            <a:r>
              <a:rPr lang="en-GB" sz="1100" dirty="0" smtClean="0">
                <a:solidFill>
                  <a:srgbClr val="002060"/>
                </a:solidFill>
              </a:rPr>
              <a:t>Peer led is best influence (e.g., GP </a:t>
            </a:r>
            <a:r>
              <a:rPr lang="en-GB" sz="1100" dirty="0" smtClean="0">
                <a:solidFill>
                  <a:srgbClr val="002060"/>
                </a:solidFill>
              </a:rPr>
              <a:t>Federations) </a:t>
            </a:r>
            <a:r>
              <a:rPr lang="en-GB" sz="1100" dirty="0" smtClean="0">
                <a:solidFill>
                  <a:srgbClr val="002060"/>
                </a:solidFill>
              </a:rPr>
              <a:t>– clinical champions &amp; advocates.  Networks like the Cahoots Social Network. </a:t>
            </a:r>
          </a:p>
          <a:p>
            <a:pPr marL="171450" lvl="0" indent="-171450">
              <a:buFont typeface="Arial" charset="0"/>
              <a:buChar char="•"/>
            </a:pPr>
            <a:endParaRPr lang="en-GB" sz="1100" dirty="0">
              <a:solidFill>
                <a:srgbClr val="002060"/>
              </a:solidFill>
            </a:endParaRPr>
          </a:p>
          <a:p>
            <a:r>
              <a:rPr lang="en-GB" sz="1100" b="1" dirty="0" smtClean="0">
                <a:solidFill>
                  <a:srgbClr val="002060"/>
                </a:solidFill>
              </a:rPr>
              <a:t> </a:t>
            </a:r>
            <a:endParaRPr lang="en-GB" sz="1100" dirty="0" smtClean="0">
              <a:solidFill>
                <a:srgbClr val="002060"/>
              </a:solidFill>
            </a:endParaRPr>
          </a:p>
          <a:p>
            <a:pPr marL="171450" lvl="0" indent="-171450">
              <a:buFont typeface="Arial" charset="0"/>
              <a:buChar char="•"/>
            </a:pPr>
            <a:endParaRPr lang="en-GB" sz="1100" dirty="0" smtClean="0">
              <a:solidFill>
                <a:srgbClr val="002060"/>
              </a:solidFill>
            </a:endParaRPr>
          </a:p>
          <a:p>
            <a:pPr marL="171450" indent="-171450">
              <a:buFont typeface="Arial" charset="0"/>
              <a:buChar char="•"/>
            </a:pPr>
            <a:endParaRPr lang="en-GB" sz="1100" dirty="0">
              <a:solidFill>
                <a:srgbClr val="002060"/>
              </a:solidFill>
            </a:endParaRPr>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eFrailt</a:t>
            </a:r>
            <a:r>
              <a:rPr lang="en-GB" b="1" dirty="0">
                <a:solidFill>
                  <a:schemeClr val="bg1"/>
                </a:solidFill>
                <a:latin typeface="Calibri" charset="0"/>
                <a:ea typeface="Calibri" charset="0"/>
                <a:cs typeface="Calibri" charset="0"/>
              </a:rPr>
              <a:t>y</a:t>
            </a:r>
            <a:r>
              <a:rPr lang="en-GB" b="1" dirty="0" smtClean="0">
                <a:solidFill>
                  <a:schemeClr val="bg1"/>
                </a:solidFill>
                <a:effectLst/>
                <a:latin typeface="Calibri" charset="0"/>
                <a:ea typeface="Calibri" charset="0"/>
                <a:cs typeface="Calibri" charset="0"/>
              </a:rPr>
              <a:t>: </a:t>
            </a:r>
            <a:endParaRPr lang="en-GB" sz="1400" b="1" dirty="0" smtClean="0">
              <a:solidFill>
                <a:schemeClr val="bg1"/>
              </a:solidFill>
              <a:effectLst/>
              <a:latin typeface="Calibri" charset="0"/>
              <a:ea typeface="Calibri" charset="0"/>
              <a:cs typeface="Calibri" charset="0"/>
            </a:endParaRPr>
          </a:p>
        </p:txBody>
      </p:sp>
    </p:spTree>
    <p:extLst>
      <p:ext uri="{BB962C8B-B14F-4D97-AF65-F5344CB8AC3E}">
        <p14:creationId xmlns:p14="http://schemas.microsoft.com/office/powerpoint/2010/main" val="1784847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nip Single Corner Rectangle 7">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9" name="Rectangle 8"/>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nip Single Corner Rectangle 9">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1" name="Snip Single Corner Rectangle 10">
            <a:hlinkClick r:id="rId4" action="ppaction://hlinksldjump"/>
          </p:cNvPr>
          <p:cNvSpPr/>
          <p:nvPr/>
        </p:nvSpPr>
        <p:spPr>
          <a:xfrm>
            <a:off x="247288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2" name="Snip Single Corner Rectangle 11">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13" name="Snip Single Corner Rectangle 12">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14" name="Rectangle 13"/>
          <p:cNvSpPr/>
          <p:nvPr/>
        </p:nvSpPr>
        <p:spPr>
          <a:xfrm>
            <a:off x="2503546"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45</a:t>
            </a:fld>
            <a:endParaRPr lang="en-US" dirty="0"/>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MSK: 	Track One</a:t>
            </a:r>
            <a:endParaRPr lang="en-GB" sz="1400" b="1" dirty="0" smtClean="0">
              <a:solidFill>
                <a:schemeClr val="bg1"/>
              </a:solidFill>
              <a:effectLst/>
              <a:latin typeface="Calibri" charset="0"/>
              <a:ea typeface="Calibri" charset="0"/>
              <a:cs typeface="Calibri"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65449062"/>
              </p:ext>
            </p:extLst>
          </p:nvPr>
        </p:nvGraphicFramePr>
        <p:xfrm>
          <a:off x="629392" y="1750934"/>
          <a:ext cx="7874382" cy="4693831"/>
        </p:xfrm>
        <a:graphic>
          <a:graphicData uri="http://schemas.openxmlformats.org/drawingml/2006/table">
            <a:tbl>
              <a:tblPr bandRow="1">
                <a:tableStyleId>{5C22544A-7EE6-4342-B048-85BDC9FD1C3A}</a:tableStyleId>
              </a:tblPr>
              <a:tblGrid>
                <a:gridCol w="1956774"/>
                <a:gridCol w="1972536"/>
                <a:gridCol w="1972536"/>
                <a:gridCol w="1972536"/>
              </a:tblGrid>
              <a:tr h="284400">
                <a:tc>
                  <a:txBody>
                    <a:bodyPr/>
                    <a:lstStyle/>
                    <a:p>
                      <a:pPr marL="0" marR="0" algn="ctr">
                        <a:lnSpc>
                          <a:spcPct val="130000"/>
                        </a:lnSpc>
                        <a:spcBef>
                          <a:spcPts val="0"/>
                        </a:spcBef>
                        <a:spcAft>
                          <a:spcPts val="1200"/>
                        </a:spcAft>
                      </a:pPr>
                      <a:r>
                        <a:rPr lang="en-GB" sz="1000" b="1" dirty="0" smtClean="0">
                          <a:solidFill>
                            <a:schemeClr val="bg1"/>
                          </a:solidFill>
                          <a:effectLst/>
                          <a:latin typeface="+mn-lt"/>
                          <a:ea typeface="Times New Roman" charset="0"/>
                        </a:rPr>
                        <a:t>Question</a:t>
                      </a:r>
                      <a:endParaRPr lang="en-GB" sz="1000" b="1" dirty="0">
                        <a:solidFill>
                          <a:schemeClr val="bg1"/>
                        </a:solidFill>
                        <a:effectLst/>
                        <a:latin typeface="+mn-lt"/>
                        <a:ea typeface="Times New Roman" charset="0"/>
                      </a:endParaRPr>
                    </a:p>
                  </a:txBody>
                  <a:tcPr marL="10658" marR="10658" marT="0" marB="0" anchor="ctr">
                    <a:solidFill>
                      <a:srgbClr val="002060"/>
                    </a:solidFill>
                  </a:tcPr>
                </a:tc>
                <a:tc>
                  <a:txBody>
                    <a:bodyPr/>
                    <a:lstStyle/>
                    <a:p>
                      <a:pPr marL="0" marR="0" indent="0" algn="ctr" defTabSz="914400" rtl="0" eaLnBrk="1" fontAlgn="auto" latinLnBrk="0" hangingPunct="1">
                        <a:lnSpc>
                          <a:spcPct val="130000"/>
                        </a:lnSpc>
                        <a:spcBef>
                          <a:spcPts val="0"/>
                        </a:spcBef>
                        <a:spcAft>
                          <a:spcPts val="1200"/>
                        </a:spcAft>
                        <a:buClrTx/>
                        <a:buSzTx/>
                        <a:buFontTx/>
                        <a:buNone/>
                        <a:tabLst/>
                        <a:defRPr/>
                      </a:pPr>
                      <a:r>
                        <a:rPr lang="en-GB" sz="1000" b="1" dirty="0">
                          <a:solidFill>
                            <a:schemeClr val="bg1"/>
                          </a:solidFill>
                          <a:effectLst/>
                          <a:latin typeface="+mn-lt"/>
                        </a:rPr>
                        <a:t> </a:t>
                      </a:r>
                      <a:r>
                        <a:rPr lang="en-GB" sz="1000" b="1" dirty="0" smtClean="0">
                          <a:solidFill>
                            <a:schemeClr val="bg1"/>
                          </a:solidFill>
                          <a:effectLst/>
                          <a:latin typeface="+mn-lt"/>
                        </a:rPr>
                        <a:t>Table 8</a:t>
                      </a:r>
                      <a:endParaRPr lang="en-GB" sz="1000" b="1" dirty="0" smtClean="0">
                        <a:solidFill>
                          <a:schemeClr val="bg1"/>
                        </a:solidFill>
                        <a:effectLst/>
                        <a:latin typeface="+mn-lt"/>
                        <a:ea typeface="Times New Roman" charset="0"/>
                      </a:endParaRPr>
                    </a:p>
                  </a:txBody>
                  <a:tcPr marL="10658" marR="10658" marT="0" marB="0" anchor="ctr">
                    <a:solidFill>
                      <a:srgbClr val="002060"/>
                    </a:solidFill>
                  </a:tcPr>
                </a:tc>
                <a:tc>
                  <a:txBody>
                    <a:bodyPr/>
                    <a:lstStyle/>
                    <a:p>
                      <a:pPr marL="0" marR="0" algn="ctr">
                        <a:lnSpc>
                          <a:spcPct val="130000"/>
                        </a:lnSpc>
                        <a:spcBef>
                          <a:spcPts val="0"/>
                        </a:spcBef>
                        <a:spcAft>
                          <a:spcPts val="1200"/>
                        </a:spcAft>
                      </a:pPr>
                      <a:r>
                        <a:rPr lang="en-GB" sz="1000" b="1" dirty="0" smtClean="0">
                          <a:solidFill>
                            <a:schemeClr val="bg1"/>
                          </a:solidFill>
                          <a:effectLst/>
                          <a:latin typeface="+mn-lt"/>
                          <a:ea typeface="Times New Roman" charset="0"/>
                        </a:rPr>
                        <a:t>Table 10</a:t>
                      </a:r>
                      <a:endParaRPr lang="en-GB" sz="1000" b="1" dirty="0">
                        <a:solidFill>
                          <a:schemeClr val="bg1"/>
                        </a:solidFill>
                        <a:effectLst/>
                        <a:latin typeface="+mn-lt"/>
                        <a:ea typeface="Times New Roman" charset="0"/>
                      </a:endParaRPr>
                    </a:p>
                  </a:txBody>
                  <a:tcPr marL="10658" marR="10658" marT="0" marB="0" anchor="ctr">
                    <a:solidFill>
                      <a:srgbClr val="002060"/>
                    </a:solidFill>
                  </a:tcPr>
                </a:tc>
                <a:tc>
                  <a:txBody>
                    <a:bodyPr/>
                    <a:lstStyle/>
                    <a:p>
                      <a:pPr marL="0" marR="0" algn="ctr">
                        <a:lnSpc>
                          <a:spcPct val="130000"/>
                        </a:lnSpc>
                        <a:spcBef>
                          <a:spcPts val="0"/>
                        </a:spcBef>
                        <a:spcAft>
                          <a:spcPts val="1200"/>
                        </a:spcAft>
                      </a:pPr>
                      <a:r>
                        <a:rPr lang="en-GB" sz="1000" b="1" dirty="0" smtClean="0">
                          <a:solidFill>
                            <a:schemeClr val="bg1"/>
                          </a:solidFill>
                          <a:effectLst/>
                          <a:latin typeface="+mn-lt"/>
                          <a:ea typeface="Times New Roman" charset="0"/>
                        </a:rPr>
                        <a:t>Table 6</a:t>
                      </a:r>
                      <a:endParaRPr lang="en-GB" sz="1000" b="1" dirty="0">
                        <a:solidFill>
                          <a:schemeClr val="bg1"/>
                        </a:solidFill>
                        <a:effectLst/>
                        <a:latin typeface="+mn-lt"/>
                        <a:ea typeface="Times New Roman" charset="0"/>
                      </a:endParaRPr>
                    </a:p>
                  </a:txBody>
                  <a:tcPr marL="10658" marR="10658" marT="0" marB="0" anchor="ctr">
                    <a:solidFill>
                      <a:srgbClr val="002060"/>
                    </a:solidFill>
                  </a:tcPr>
                </a:tc>
              </a:tr>
              <a:tr h="1475592">
                <a:tc>
                  <a:txBody>
                    <a:bodyPr/>
                    <a:lstStyle/>
                    <a:p>
                      <a:pPr marL="0" marR="0">
                        <a:lnSpc>
                          <a:spcPct val="130000"/>
                        </a:lnSpc>
                        <a:spcBef>
                          <a:spcPts val="0"/>
                        </a:spcBef>
                        <a:spcAft>
                          <a:spcPts val="1200"/>
                        </a:spcAft>
                      </a:pPr>
                      <a:r>
                        <a:rPr lang="en-GB" sz="1000" b="1" dirty="0">
                          <a:effectLst/>
                          <a:latin typeface="+mn-lt"/>
                        </a:rPr>
                        <a:t>1) Use data to identify the population with MSK conditions and where there is unwarranted variation in the provision and outcomes of care to highlight where there are the greatest opportunities for improvement.</a:t>
                      </a:r>
                      <a:endParaRPr lang="en-GB" sz="1000" b="1" dirty="0">
                        <a:solidFill>
                          <a:srgbClr val="000000"/>
                        </a:solidFill>
                        <a:effectLst/>
                        <a:latin typeface="+mn-lt"/>
                        <a:ea typeface="Times New Roman" charset="0"/>
                      </a:endParaRPr>
                    </a:p>
                  </a:txBody>
                  <a:tcPr marL="45720" marR="45720">
                    <a:lnB w="12700" cap="flat" cmpd="sng" algn="ctr">
                      <a:solidFill>
                        <a:srgbClr val="002060"/>
                      </a:solidFill>
                      <a:prstDash val="solid"/>
                      <a:round/>
                      <a:headEnd type="none" w="med" len="med"/>
                      <a:tailEnd type="none" w="med" len="med"/>
                    </a:lnB>
                    <a:solidFill>
                      <a:schemeClr val="bg1"/>
                    </a:solidFill>
                  </a:tcPr>
                </a:tc>
                <a:tc>
                  <a:txBody>
                    <a:bodyPr/>
                    <a:lstStyle/>
                    <a:p>
                      <a:pPr marL="0" marR="0">
                        <a:lnSpc>
                          <a:spcPct val="130000"/>
                        </a:lnSpc>
                        <a:spcBef>
                          <a:spcPts val="0"/>
                        </a:spcBef>
                        <a:spcAft>
                          <a:spcPts val="1200"/>
                        </a:spcAft>
                      </a:pPr>
                      <a:r>
                        <a:rPr lang="en-GB" sz="1000" dirty="0">
                          <a:effectLst/>
                          <a:latin typeface="+mn-lt"/>
                        </a:rPr>
                        <a:t> </a:t>
                      </a:r>
                      <a:endParaRPr lang="en-GB" sz="1000" dirty="0">
                        <a:solidFill>
                          <a:srgbClr val="000000"/>
                        </a:solidFill>
                        <a:effectLst/>
                        <a:latin typeface="+mn-lt"/>
                        <a:ea typeface="Times New Roman" charset="0"/>
                      </a:endParaRPr>
                    </a:p>
                  </a:txBody>
                  <a:tcPr marL="45720" marR="45720">
                    <a:lnB w="12700" cap="flat" cmpd="sng" algn="ctr">
                      <a:solidFill>
                        <a:srgbClr val="002060"/>
                      </a:solidFill>
                      <a:prstDash val="solid"/>
                      <a:round/>
                      <a:headEnd type="none" w="med" len="med"/>
                      <a:tailEnd type="none" w="med" len="med"/>
                    </a:lnB>
                    <a:solidFill>
                      <a:schemeClr val="bg1"/>
                    </a:solidFill>
                  </a:tcPr>
                </a:tc>
                <a:tc>
                  <a:txBody>
                    <a:bodyPr/>
                    <a:lstStyle/>
                    <a:p>
                      <a:pPr marL="0" marR="0">
                        <a:lnSpc>
                          <a:spcPct val="130000"/>
                        </a:lnSpc>
                        <a:spcBef>
                          <a:spcPts val="0"/>
                        </a:spcBef>
                        <a:spcAft>
                          <a:spcPts val="1200"/>
                        </a:spcAft>
                      </a:pPr>
                      <a:endParaRPr lang="en-GB" sz="1000" dirty="0">
                        <a:solidFill>
                          <a:srgbClr val="000000"/>
                        </a:solidFill>
                        <a:effectLst/>
                        <a:latin typeface="+mn-lt"/>
                        <a:ea typeface="Times New Roman" charset="0"/>
                      </a:endParaRPr>
                    </a:p>
                  </a:txBody>
                  <a:tcPr marL="45720" marR="45720">
                    <a:lnB w="12700" cap="flat" cmpd="sng" algn="ctr">
                      <a:solidFill>
                        <a:srgbClr val="002060"/>
                      </a:solidFill>
                      <a:prstDash val="solid"/>
                      <a:round/>
                      <a:headEnd type="none" w="med" len="med"/>
                      <a:tailEnd type="none" w="med" len="med"/>
                    </a:lnB>
                    <a:solidFill>
                      <a:schemeClr val="bg1"/>
                    </a:solidFill>
                  </a:tcPr>
                </a:tc>
                <a:tc>
                  <a:txBody>
                    <a:bodyPr/>
                    <a:lstStyle/>
                    <a:p>
                      <a:pPr marL="0" marR="0">
                        <a:lnSpc>
                          <a:spcPct val="130000"/>
                        </a:lnSpc>
                        <a:spcBef>
                          <a:spcPts val="0"/>
                        </a:spcBef>
                        <a:spcAft>
                          <a:spcPts val="1200"/>
                        </a:spcAft>
                      </a:pPr>
                      <a:r>
                        <a:rPr lang="en-GB" sz="1000" dirty="0">
                          <a:solidFill>
                            <a:srgbClr val="000000"/>
                          </a:solidFill>
                          <a:effectLst/>
                          <a:latin typeface="Calibri" charset="0"/>
                          <a:ea typeface="Calibri" charset="0"/>
                          <a:cs typeface="Calibri" charset="0"/>
                        </a:rPr>
                        <a:t>Often MSK conversations can be focussed on medicalised side of things. Costs and issues in systems and pathways, rather than looking at prevention and support methodologies. </a:t>
                      </a:r>
                      <a:endParaRPr lang="en-GB" sz="1000" dirty="0">
                        <a:solidFill>
                          <a:srgbClr val="000000"/>
                        </a:solidFill>
                        <a:effectLst/>
                        <a:latin typeface="Times New Roman" charset="0"/>
                        <a:ea typeface="Times New Roman" charset="0"/>
                      </a:endParaRPr>
                    </a:p>
                  </a:txBody>
                  <a:tcPr marL="45720" marR="45720">
                    <a:lnB w="12700" cap="flat" cmpd="sng" algn="ctr">
                      <a:solidFill>
                        <a:srgbClr val="002060"/>
                      </a:solidFill>
                      <a:prstDash val="solid"/>
                      <a:round/>
                      <a:headEnd type="none" w="med" len="med"/>
                      <a:tailEnd type="none" w="med" len="med"/>
                    </a:lnB>
                    <a:solidFill>
                      <a:schemeClr val="bg1"/>
                    </a:solidFill>
                  </a:tcPr>
                </a:tc>
              </a:tr>
              <a:tr h="2931151">
                <a:tc>
                  <a:txBody>
                    <a:bodyPr/>
                    <a:lstStyle/>
                    <a:p>
                      <a:pPr marL="0" marR="0">
                        <a:lnSpc>
                          <a:spcPct val="130000"/>
                        </a:lnSpc>
                        <a:spcBef>
                          <a:spcPts val="0"/>
                        </a:spcBef>
                        <a:spcAft>
                          <a:spcPts val="1200"/>
                        </a:spcAft>
                      </a:pPr>
                      <a:r>
                        <a:rPr lang="en-GB" sz="1000" b="1" dirty="0">
                          <a:effectLst/>
                          <a:latin typeface="+mn-lt"/>
                        </a:rPr>
                        <a:t>2) Support the shift in emphasis from the current medical model towards person-centred care and supported self-management.</a:t>
                      </a:r>
                      <a:endParaRPr lang="en-GB" sz="1000" b="1" dirty="0">
                        <a:solidFill>
                          <a:srgbClr val="000000"/>
                        </a:solidFill>
                        <a:effectLst/>
                        <a:latin typeface="+mn-lt"/>
                        <a:ea typeface="Times New Roman" charset="0"/>
                      </a:endParaRPr>
                    </a:p>
                  </a:txBody>
                  <a:tcPr marL="45720" marR="45720">
                    <a:lnT w="12700" cap="flat" cmpd="sng" algn="ctr">
                      <a:solidFill>
                        <a:srgbClr val="002060"/>
                      </a:solidFill>
                      <a:prstDash val="solid"/>
                      <a:round/>
                      <a:headEnd type="none" w="med" len="med"/>
                      <a:tailEnd type="none" w="med" len="med"/>
                    </a:lnT>
                    <a:solidFill>
                      <a:schemeClr val="bg1"/>
                    </a:solidFill>
                  </a:tcPr>
                </a:tc>
                <a:tc>
                  <a:txBody>
                    <a:bodyPr/>
                    <a:lstStyle/>
                    <a:p>
                      <a:pPr marL="0" marR="0">
                        <a:lnSpc>
                          <a:spcPct val="130000"/>
                        </a:lnSpc>
                        <a:spcBef>
                          <a:spcPts val="0"/>
                        </a:spcBef>
                        <a:spcAft>
                          <a:spcPts val="1200"/>
                        </a:spcAft>
                      </a:pPr>
                      <a:r>
                        <a:rPr lang="en-GB" sz="1000" dirty="0">
                          <a:effectLst/>
                          <a:latin typeface="+mn-lt"/>
                        </a:rPr>
                        <a:t>Active minds lead to active bodies.</a:t>
                      </a:r>
                      <a:endParaRPr lang="en-GB" sz="1000" dirty="0">
                        <a:solidFill>
                          <a:srgbClr val="000000"/>
                        </a:solidFill>
                        <a:effectLst/>
                        <a:latin typeface="+mn-lt"/>
                        <a:ea typeface="Times New Roman" charset="0"/>
                      </a:endParaRPr>
                    </a:p>
                  </a:txBody>
                  <a:tcPr marL="45720" marR="45720">
                    <a:lnT w="12700" cap="flat" cmpd="sng" algn="ctr">
                      <a:solidFill>
                        <a:srgbClr val="002060"/>
                      </a:solidFill>
                      <a:prstDash val="solid"/>
                      <a:round/>
                      <a:headEnd type="none" w="med" len="med"/>
                      <a:tailEnd type="none" w="med" len="med"/>
                    </a:lnT>
                    <a:solidFill>
                      <a:schemeClr val="bg1"/>
                    </a:solidFill>
                  </a:tcPr>
                </a:tc>
                <a:tc>
                  <a:txBody>
                    <a:bodyPr/>
                    <a:lstStyle/>
                    <a:p>
                      <a:r>
                        <a:rPr lang="en-GB" sz="1000" kern="1200" dirty="0" smtClean="0">
                          <a:solidFill>
                            <a:schemeClr val="dk1"/>
                          </a:solidFill>
                          <a:effectLst/>
                          <a:latin typeface="+mn-lt"/>
                          <a:ea typeface="+mn-ea"/>
                          <a:cs typeface="+mn-cs"/>
                        </a:rPr>
                        <a:t>Is there enough support in helping people move into actively getting involved in exercise? </a:t>
                      </a:r>
                    </a:p>
                    <a:p>
                      <a:r>
                        <a:rPr lang="en-GB" sz="1000" kern="1200" dirty="0" smtClean="0">
                          <a:solidFill>
                            <a:schemeClr val="dk1"/>
                          </a:solidFill>
                          <a:effectLst/>
                          <a:latin typeface="+mn-lt"/>
                          <a:ea typeface="+mn-ea"/>
                          <a:cs typeface="+mn-cs"/>
                        </a:rPr>
                        <a:t>A lot of support is available, but people often find it difficult to move into an exercise frame of mind. Behaviour change can be tricky and perhaps more can be done to encourage people to take ownership of their own care. </a:t>
                      </a:r>
                    </a:p>
                    <a:p>
                      <a:pPr marL="0" marR="0">
                        <a:lnSpc>
                          <a:spcPct val="130000"/>
                        </a:lnSpc>
                        <a:spcBef>
                          <a:spcPts val="0"/>
                        </a:spcBef>
                        <a:spcAft>
                          <a:spcPts val="1200"/>
                        </a:spcAft>
                      </a:pPr>
                      <a:endParaRPr lang="en-GB" sz="1000" dirty="0">
                        <a:solidFill>
                          <a:srgbClr val="000000"/>
                        </a:solidFill>
                        <a:effectLst/>
                        <a:latin typeface="+mn-lt"/>
                        <a:ea typeface="Times New Roman" charset="0"/>
                      </a:endParaRPr>
                    </a:p>
                  </a:txBody>
                  <a:tcPr marL="45720" marR="45720">
                    <a:lnT w="12700" cap="flat" cmpd="sng" algn="ctr">
                      <a:solidFill>
                        <a:srgbClr val="002060"/>
                      </a:solidFill>
                      <a:prstDash val="solid"/>
                      <a:round/>
                      <a:headEnd type="none" w="med" len="med"/>
                      <a:tailEnd type="none" w="med" len="med"/>
                    </a:lnT>
                    <a:solidFill>
                      <a:schemeClr val="bg1"/>
                    </a:solidFill>
                  </a:tcPr>
                </a:tc>
                <a:tc>
                  <a:txBody>
                    <a:bodyPr/>
                    <a:lstStyle/>
                    <a:p>
                      <a:pPr marL="0" marR="0">
                        <a:lnSpc>
                          <a:spcPct val="130000"/>
                        </a:lnSpc>
                        <a:spcBef>
                          <a:spcPts val="0"/>
                        </a:spcBef>
                        <a:spcAft>
                          <a:spcPts val="1200"/>
                        </a:spcAft>
                      </a:pPr>
                      <a:r>
                        <a:rPr lang="en-GB" sz="1000" dirty="0">
                          <a:solidFill>
                            <a:srgbClr val="000000"/>
                          </a:solidFill>
                          <a:effectLst/>
                          <a:latin typeface="Calibri" charset="0"/>
                          <a:ea typeface="Calibri" charset="0"/>
                          <a:cs typeface="Calibri" charset="0"/>
                        </a:rPr>
                        <a:t>Need to shift to a psychosocial approach rather than medicalised response. </a:t>
                      </a:r>
                      <a:endParaRPr lang="en-GB" sz="1000" dirty="0">
                        <a:solidFill>
                          <a:srgbClr val="000000"/>
                        </a:solidFill>
                        <a:effectLst/>
                        <a:latin typeface="Times New Roman" charset="0"/>
                        <a:ea typeface="Times New Roman" charset="0"/>
                      </a:endParaRPr>
                    </a:p>
                    <a:p>
                      <a:pPr marL="0" marR="0">
                        <a:lnSpc>
                          <a:spcPct val="130000"/>
                        </a:lnSpc>
                        <a:spcBef>
                          <a:spcPts val="0"/>
                        </a:spcBef>
                        <a:spcAft>
                          <a:spcPts val="1200"/>
                        </a:spcAft>
                      </a:pPr>
                      <a:r>
                        <a:rPr lang="en-GB" sz="1000" dirty="0">
                          <a:solidFill>
                            <a:srgbClr val="000000"/>
                          </a:solidFill>
                          <a:effectLst/>
                          <a:latin typeface="Calibri" charset="0"/>
                          <a:ea typeface="Calibri" charset="0"/>
                          <a:cs typeface="Calibri" charset="0"/>
                        </a:rPr>
                        <a:t>Getting people to participate in programmes of exercise can be really difficult.</a:t>
                      </a:r>
                      <a:endParaRPr lang="en-GB" sz="1000" dirty="0">
                        <a:solidFill>
                          <a:srgbClr val="000000"/>
                        </a:solidFill>
                        <a:effectLst/>
                        <a:latin typeface="Times New Roman" charset="0"/>
                        <a:ea typeface="Times New Roman" charset="0"/>
                      </a:endParaRPr>
                    </a:p>
                    <a:p>
                      <a:pPr marL="0" marR="0">
                        <a:lnSpc>
                          <a:spcPct val="130000"/>
                        </a:lnSpc>
                        <a:spcBef>
                          <a:spcPts val="0"/>
                        </a:spcBef>
                        <a:spcAft>
                          <a:spcPts val="1200"/>
                        </a:spcAft>
                      </a:pPr>
                      <a:r>
                        <a:rPr lang="en-GB" sz="1000" dirty="0">
                          <a:solidFill>
                            <a:srgbClr val="000000"/>
                          </a:solidFill>
                          <a:effectLst/>
                          <a:latin typeface="Calibri" charset="0"/>
                          <a:ea typeface="Calibri" charset="0"/>
                          <a:cs typeface="Calibri" charset="0"/>
                        </a:rPr>
                        <a:t>GPs often don’t have much of an option but to refer to physio when a patient comes to talk to them about MSK issues. But often there could be less medically focussed solutions.</a:t>
                      </a:r>
                      <a:endParaRPr lang="en-GB" sz="1000" dirty="0">
                        <a:solidFill>
                          <a:srgbClr val="000000"/>
                        </a:solidFill>
                        <a:effectLst/>
                        <a:latin typeface="Times New Roman" charset="0"/>
                        <a:ea typeface="Times New Roman" charset="0"/>
                      </a:endParaRPr>
                    </a:p>
                    <a:p>
                      <a:pPr marL="0" marR="0">
                        <a:lnSpc>
                          <a:spcPct val="130000"/>
                        </a:lnSpc>
                        <a:spcBef>
                          <a:spcPts val="0"/>
                        </a:spcBef>
                        <a:spcAft>
                          <a:spcPts val="1200"/>
                        </a:spcAft>
                      </a:pPr>
                      <a:r>
                        <a:rPr lang="en-GB" sz="1000" dirty="0">
                          <a:solidFill>
                            <a:srgbClr val="000000"/>
                          </a:solidFill>
                          <a:effectLst/>
                          <a:latin typeface="Calibri" charset="0"/>
                          <a:ea typeface="Calibri" charset="0"/>
                          <a:cs typeface="Calibri" charset="0"/>
                        </a:rPr>
                        <a:t> </a:t>
                      </a:r>
                      <a:endParaRPr lang="en-GB" sz="1000" dirty="0">
                        <a:solidFill>
                          <a:srgbClr val="000000"/>
                        </a:solidFill>
                        <a:effectLst/>
                        <a:latin typeface="Times New Roman" charset="0"/>
                        <a:ea typeface="Times New Roman" charset="0"/>
                      </a:endParaRPr>
                    </a:p>
                  </a:txBody>
                  <a:tcPr marL="45720" marR="45720">
                    <a:lnT w="12700" cap="flat" cmpd="sng" algn="ctr">
                      <a:solidFill>
                        <a:srgbClr val="002060"/>
                      </a:solidFill>
                      <a:prstDash val="solid"/>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val="5021925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Rectangle 9"/>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46</a:t>
            </a:fld>
            <a:endParaRPr lang="en-US" dirty="0"/>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MSK: 	Track One</a:t>
            </a:r>
            <a:endParaRPr lang="en-GB" sz="1400" b="1" dirty="0" smtClean="0">
              <a:solidFill>
                <a:schemeClr val="bg1"/>
              </a:solidFill>
              <a:effectLst/>
              <a:latin typeface="Calibri" charset="0"/>
              <a:ea typeface="Calibri" charset="0"/>
              <a:cs typeface="Calibri"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16156039"/>
              </p:ext>
            </p:extLst>
          </p:nvPr>
        </p:nvGraphicFramePr>
        <p:xfrm>
          <a:off x="629392" y="1750933"/>
          <a:ext cx="7874382" cy="4605417"/>
        </p:xfrm>
        <a:graphic>
          <a:graphicData uri="http://schemas.openxmlformats.org/drawingml/2006/table">
            <a:tbl>
              <a:tblPr bandRow="1">
                <a:tableStyleId>{5C22544A-7EE6-4342-B048-85BDC9FD1C3A}</a:tableStyleId>
              </a:tblPr>
              <a:tblGrid>
                <a:gridCol w="1956774"/>
                <a:gridCol w="1972536"/>
                <a:gridCol w="1972536"/>
                <a:gridCol w="1972536"/>
              </a:tblGrid>
              <a:tr h="287839">
                <a:tc>
                  <a:txBody>
                    <a:bodyPr/>
                    <a:lstStyle/>
                    <a:p>
                      <a:pPr marL="0" marR="0" algn="ctr" defTabSz="914400" rtl="0" eaLnBrk="1" latinLnBrk="0" hangingPunct="1">
                        <a:lnSpc>
                          <a:spcPct val="130000"/>
                        </a:lnSpc>
                        <a:spcBef>
                          <a:spcPts val="0"/>
                        </a:spcBef>
                        <a:spcAft>
                          <a:spcPts val="1200"/>
                        </a:spcAft>
                      </a:pPr>
                      <a:r>
                        <a:rPr lang="en-GB" sz="1000" b="1" kern="1200" dirty="0" smtClean="0">
                          <a:solidFill>
                            <a:schemeClr val="bg1"/>
                          </a:solidFill>
                          <a:effectLst/>
                          <a:latin typeface="Calibri" charset="0"/>
                          <a:ea typeface="Calibri" charset="0"/>
                          <a:cs typeface="Calibri" charset="0"/>
                        </a:rPr>
                        <a:t>Question</a:t>
                      </a:r>
                      <a:endParaRPr lang="en-GB" sz="1000" b="1" kern="1200" dirty="0">
                        <a:solidFill>
                          <a:schemeClr val="bg1"/>
                        </a:solidFill>
                        <a:effectLst/>
                        <a:latin typeface="Calibri" charset="0"/>
                        <a:ea typeface="Calibri" charset="0"/>
                        <a:cs typeface="Calibri" charset="0"/>
                      </a:endParaRPr>
                    </a:p>
                  </a:txBody>
                  <a:tcPr marL="10658" marR="10658" marT="0" marB="0" anchor="ctr">
                    <a:solidFill>
                      <a:srgbClr val="002060"/>
                    </a:solidFill>
                  </a:tcPr>
                </a:tc>
                <a:tc>
                  <a:txBody>
                    <a:bodyPr/>
                    <a:lstStyle/>
                    <a:p>
                      <a:pPr marL="0" marR="0" indent="0" algn="ctr" defTabSz="914400" rtl="0" eaLnBrk="1" fontAlgn="auto" latinLnBrk="0" hangingPunct="1">
                        <a:lnSpc>
                          <a:spcPct val="130000"/>
                        </a:lnSpc>
                        <a:spcBef>
                          <a:spcPts val="0"/>
                        </a:spcBef>
                        <a:spcAft>
                          <a:spcPts val="1200"/>
                        </a:spcAft>
                        <a:buClrTx/>
                        <a:buSzTx/>
                        <a:buFontTx/>
                        <a:buNone/>
                        <a:tabLst/>
                        <a:defRPr/>
                      </a:pPr>
                      <a:r>
                        <a:rPr lang="en-GB" sz="1000" b="1" kern="1200" dirty="0">
                          <a:solidFill>
                            <a:schemeClr val="bg1"/>
                          </a:solidFill>
                          <a:effectLst/>
                          <a:latin typeface="Calibri" charset="0"/>
                          <a:ea typeface="Calibri" charset="0"/>
                          <a:cs typeface="Calibri" charset="0"/>
                        </a:rPr>
                        <a:t> </a:t>
                      </a:r>
                      <a:r>
                        <a:rPr lang="en-GB" sz="1000" b="1" kern="1200" dirty="0" smtClean="0">
                          <a:solidFill>
                            <a:schemeClr val="bg1"/>
                          </a:solidFill>
                          <a:effectLst/>
                          <a:latin typeface="Calibri" charset="0"/>
                          <a:ea typeface="Calibri" charset="0"/>
                          <a:cs typeface="Calibri" charset="0"/>
                        </a:rPr>
                        <a:t>Table 8</a:t>
                      </a:r>
                    </a:p>
                  </a:txBody>
                  <a:tcPr marL="10658" marR="10658" marT="0" marB="0" anchor="ctr">
                    <a:solidFill>
                      <a:srgbClr val="002060"/>
                    </a:solidFill>
                  </a:tcPr>
                </a:tc>
                <a:tc>
                  <a:txBody>
                    <a:bodyPr/>
                    <a:lstStyle/>
                    <a:p>
                      <a:pPr marL="0" marR="0" algn="ctr" defTabSz="914400" rtl="0" eaLnBrk="1" latinLnBrk="0" hangingPunct="1">
                        <a:lnSpc>
                          <a:spcPct val="130000"/>
                        </a:lnSpc>
                        <a:spcBef>
                          <a:spcPts val="0"/>
                        </a:spcBef>
                        <a:spcAft>
                          <a:spcPts val="1200"/>
                        </a:spcAft>
                      </a:pPr>
                      <a:r>
                        <a:rPr lang="en-GB" sz="1000" b="1" kern="1200" dirty="0" smtClean="0">
                          <a:solidFill>
                            <a:schemeClr val="bg1"/>
                          </a:solidFill>
                          <a:effectLst/>
                          <a:latin typeface="Calibri" charset="0"/>
                          <a:ea typeface="Calibri" charset="0"/>
                          <a:cs typeface="Calibri" charset="0"/>
                        </a:rPr>
                        <a:t>Table 9</a:t>
                      </a:r>
                      <a:endParaRPr lang="en-GB" sz="1000" b="1" kern="1200" dirty="0">
                        <a:solidFill>
                          <a:schemeClr val="bg1"/>
                        </a:solidFill>
                        <a:effectLst/>
                        <a:latin typeface="Calibri" charset="0"/>
                        <a:ea typeface="Calibri" charset="0"/>
                        <a:cs typeface="Calibri" charset="0"/>
                      </a:endParaRPr>
                    </a:p>
                  </a:txBody>
                  <a:tcPr marL="10658" marR="10658" marT="0" marB="0" anchor="ctr">
                    <a:solidFill>
                      <a:srgbClr val="002060"/>
                    </a:solidFill>
                  </a:tcPr>
                </a:tc>
                <a:tc>
                  <a:txBody>
                    <a:bodyPr/>
                    <a:lstStyle/>
                    <a:p>
                      <a:pPr marL="0" marR="0" algn="ctr" defTabSz="914400" rtl="0" eaLnBrk="1" latinLnBrk="0" hangingPunct="1">
                        <a:lnSpc>
                          <a:spcPct val="130000"/>
                        </a:lnSpc>
                        <a:spcBef>
                          <a:spcPts val="0"/>
                        </a:spcBef>
                        <a:spcAft>
                          <a:spcPts val="1200"/>
                        </a:spcAft>
                      </a:pPr>
                      <a:r>
                        <a:rPr lang="en-GB" sz="1000" b="1" kern="1200" dirty="0" smtClean="0">
                          <a:solidFill>
                            <a:schemeClr val="bg1"/>
                          </a:solidFill>
                          <a:effectLst/>
                          <a:latin typeface="Calibri" charset="0"/>
                          <a:ea typeface="Calibri" charset="0"/>
                          <a:cs typeface="Calibri" charset="0"/>
                        </a:rPr>
                        <a:t>Table 10</a:t>
                      </a:r>
                      <a:endParaRPr lang="en-GB" sz="1000" b="1" kern="1200" dirty="0">
                        <a:solidFill>
                          <a:schemeClr val="bg1"/>
                        </a:solidFill>
                        <a:effectLst/>
                        <a:latin typeface="Calibri" charset="0"/>
                        <a:ea typeface="Calibri" charset="0"/>
                        <a:cs typeface="Calibri" charset="0"/>
                      </a:endParaRPr>
                    </a:p>
                  </a:txBody>
                  <a:tcPr marL="10658" marR="10658" marT="0" marB="0" anchor="ctr">
                    <a:solidFill>
                      <a:srgbClr val="002060"/>
                    </a:solidFill>
                  </a:tcPr>
                </a:tc>
              </a:tr>
              <a:tr h="2590547">
                <a:tc>
                  <a:txBody>
                    <a:bodyPr/>
                    <a:lstStyle/>
                    <a:p>
                      <a:pPr marL="0" marR="0" algn="l" defTabSz="914400" rtl="0" eaLnBrk="1" latinLnBrk="0" hangingPunct="1">
                        <a:lnSpc>
                          <a:spcPct val="130000"/>
                        </a:lnSpc>
                        <a:spcBef>
                          <a:spcPts val="0"/>
                        </a:spcBef>
                        <a:spcAft>
                          <a:spcPts val="1200"/>
                        </a:spcAft>
                      </a:pPr>
                      <a:r>
                        <a:rPr lang="en-GB" sz="1000" b="1" kern="1200" dirty="0">
                          <a:solidFill>
                            <a:srgbClr val="000000"/>
                          </a:solidFill>
                          <a:effectLst/>
                          <a:latin typeface="Calibri" charset="0"/>
                          <a:ea typeface="Calibri" charset="0"/>
                          <a:cs typeface="Calibri" charset="0"/>
                        </a:rPr>
                        <a:t>3) Engage with local health economies to develop a public health approach to MSK conditions, including a reproducible and effective approach to commissioning MSK physical activity across the 4 Tiers of pyramid.</a:t>
                      </a:r>
                    </a:p>
                  </a:txBody>
                  <a:tcPr marL="68580" marR="68580" marT="0" marB="0">
                    <a:lnB w="12700" cap="flat" cmpd="sng" algn="ctr">
                      <a:solidFill>
                        <a:srgbClr val="002060"/>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30000"/>
                        </a:lnSpc>
                        <a:spcBef>
                          <a:spcPts val="0"/>
                        </a:spcBef>
                        <a:spcAft>
                          <a:spcPts val="1200"/>
                        </a:spcAft>
                      </a:pPr>
                      <a:r>
                        <a:rPr lang="en-GB" sz="1000" kern="1200" dirty="0">
                          <a:solidFill>
                            <a:srgbClr val="000000"/>
                          </a:solidFill>
                          <a:effectLst/>
                          <a:latin typeface="Calibri" charset="0"/>
                          <a:ea typeface="Calibri" charset="0"/>
                          <a:cs typeface="Calibri" charset="0"/>
                        </a:rPr>
                        <a:t> </a:t>
                      </a:r>
                    </a:p>
                  </a:txBody>
                  <a:tcPr marL="10658" marR="10658" marT="0" marB="0">
                    <a:lnB w="12700" cap="flat" cmpd="sng" algn="ctr">
                      <a:solidFill>
                        <a:srgbClr val="002060"/>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30000"/>
                        </a:lnSpc>
                        <a:spcBef>
                          <a:spcPts val="0"/>
                        </a:spcBef>
                        <a:spcAft>
                          <a:spcPts val="1200"/>
                        </a:spcAft>
                      </a:pPr>
                      <a:r>
                        <a:rPr lang="en-GB" sz="1000" kern="1200" dirty="0">
                          <a:solidFill>
                            <a:srgbClr val="000000"/>
                          </a:solidFill>
                          <a:effectLst/>
                          <a:latin typeface="Calibri" charset="0"/>
                          <a:ea typeface="Calibri" charset="0"/>
                          <a:cs typeface="Calibri" charset="0"/>
                        </a:rPr>
                        <a:t>Physical activity approach in Leeds is focussed around falls and frailty, but not specifically around MSK.</a:t>
                      </a:r>
                    </a:p>
                    <a:p>
                      <a:pPr marL="0" marR="0" algn="l" defTabSz="914400" rtl="0" eaLnBrk="1" latinLnBrk="0" hangingPunct="1">
                        <a:lnSpc>
                          <a:spcPct val="130000"/>
                        </a:lnSpc>
                        <a:spcBef>
                          <a:spcPts val="0"/>
                        </a:spcBef>
                        <a:spcAft>
                          <a:spcPts val="1200"/>
                        </a:spcAft>
                      </a:pPr>
                      <a:r>
                        <a:rPr lang="en-GB" sz="1000" kern="1200" dirty="0">
                          <a:solidFill>
                            <a:srgbClr val="000000"/>
                          </a:solidFill>
                          <a:effectLst/>
                          <a:latin typeface="Calibri" charset="0"/>
                          <a:ea typeface="Calibri" charset="0"/>
                          <a:cs typeface="Calibri" charset="0"/>
                        </a:rPr>
                        <a:t>Greater Manchester: MSK and MH are the biggest drivers around absence from work. Council staff can get direct access to physio rather than going through NHS, to reduce impact of absences and shorten them.</a:t>
                      </a:r>
                    </a:p>
                  </a:txBody>
                  <a:tcPr marL="68580" marR="68580" marT="0" marB="0">
                    <a:lnB w="12700" cap="flat" cmpd="sng" algn="ctr">
                      <a:solidFill>
                        <a:srgbClr val="002060"/>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30000"/>
                        </a:lnSpc>
                        <a:spcBef>
                          <a:spcPts val="0"/>
                        </a:spcBef>
                        <a:spcAft>
                          <a:spcPts val="1200"/>
                        </a:spcAft>
                      </a:pPr>
                      <a:r>
                        <a:rPr lang="en-GB" sz="1000" kern="1200" dirty="0">
                          <a:solidFill>
                            <a:srgbClr val="000000"/>
                          </a:solidFill>
                          <a:effectLst/>
                          <a:latin typeface="Calibri" charset="0"/>
                          <a:ea typeface="Calibri" charset="0"/>
                          <a:cs typeface="Calibri" charset="0"/>
                        </a:rPr>
                        <a:t>Not in the Leeds JSNA. However, in the Leeds STP plan MSK is included as a specific area. </a:t>
                      </a:r>
                    </a:p>
                  </a:txBody>
                  <a:tcPr marL="68580" marR="68580" marT="0" marB="0">
                    <a:lnB w="12700" cap="flat" cmpd="sng" algn="ctr">
                      <a:solidFill>
                        <a:srgbClr val="002060"/>
                      </a:solidFill>
                      <a:prstDash val="solid"/>
                      <a:round/>
                      <a:headEnd type="none" w="med" len="med"/>
                      <a:tailEnd type="none" w="med" len="med"/>
                    </a:lnB>
                    <a:solidFill>
                      <a:schemeClr val="bg1"/>
                    </a:solidFill>
                  </a:tcPr>
                </a:tc>
              </a:tr>
              <a:tr h="1727031">
                <a:tc>
                  <a:txBody>
                    <a:bodyPr/>
                    <a:lstStyle/>
                    <a:p>
                      <a:pPr marL="0" marR="0" algn="l" defTabSz="914400" rtl="0" eaLnBrk="1" latinLnBrk="0" hangingPunct="1">
                        <a:lnSpc>
                          <a:spcPct val="130000"/>
                        </a:lnSpc>
                        <a:spcBef>
                          <a:spcPts val="0"/>
                        </a:spcBef>
                        <a:spcAft>
                          <a:spcPts val="1200"/>
                        </a:spcAft>
                      </a:pPr>
                      <a:r>
                        <a:rPr lang="en-GB" sz="1000" b="1" kern="1200" dirty="0">
                          <a:solidFill>
                            <a:srgbClr val="000000"/>
                          </a:solidFill>
                          <a:effectLst/>
                          <a:latin typeface="Calibri" charset="0"/>
                          <a:ea typeface="Calibri" charset="0"/>
                          <a:cs typeface="Calibri" charset="0"/>
                        </a:rPr>
                        <a:t>4) Support the work of the national Arthritis and Musculoskeletal Alliance (ARMA) to develop regional networks and up skill frontline staff working with people with MSK conditions.</a:t>
                      </a:r>
                    </a:p>
                  </a:txBody>
                  <a:tcPr marL="68580" marR="68580" marT="0" marB="0">
                    <a:lnT w="12700" cap="flat" cmpd="sng" algn="ctr">
                      <a:solidFill>
                        <a:srgbClr val="002060"/>
                      </a:solidFill>
                      <a:prstDash val="solid"/>
                      <a:round/>
                      <a:headEnd type="none" w="med" len="med"/>
                      <a:tailEnd type="none" w="med" len="med"/>
                    </a:lnT>
                    <a:solidFill>
                      <a:schemeClr val="bg1"/>
                    </a:solidFill>
                  </a:tcPr>
                </a:tc>
                <a:tc>
                  <a:txBody>
                    <a:bodyPr/>
                    <a:lstStyle/>
                    <a:p>
                      <a:pPr marL="0" marR="0" algn="l" defTabSz="914400" rtl="0" eaLnBrk="1" latinLnBrk="0" hangingPunct="1">
                        <a:lnSpc>
                          <a:spcPct val="130000"/>
                        </a:lnSpc>
                        <a:spcBef>
                          <a:spcPts val="0"/>
                        </a:spcBef>
                        <a:spcAft>
                          <a:spcPts val="1200"/>
                        </a:spcAft>
                      </a:pPr>
                      <a:r>
                        <a:rPr lang="en-GB" sz="1000" kern="1200" dirty="0">
                          <a:solidFill>
                            <a:srgbClr val="000000"/>
                          </a:solidFill>
                          <a:effectLst/>
                          <a:latin typeface="Calibri" charset="0"/>
                          <a:ea typeface="Calibri" charset="0"/>
                          <a:cs typeface="Calibri" charset="0"/>
                        </a:rPr>
                        <a:t>Active minds lead to active bodies.</a:t>
                      </a:r>
                    </a:p>
                  </a:txBody>
                  <a:tcPr marL="10658" marR="10658" marT="0" marB="0">
                    <a:lnT w="12700" cap="flat" cmpd="sng" algn="ctr">
                      <a:solidFill>
                        <a:srgbClr val="002060"/>
                      </a:solidFill>
                      <a:prstDash val="solid"/>
                      <a:round/>
                      <a:headEnd type="none" w="med" len="med"/>
                      <a:tailEnd type="none" w="med" len="med"/>
                    </a:lnT>
                    <a:solidFill>
                      <a:schemeClr val="bg1"/>
                    </a:solidFill>
                  </a:tcPr>
                </a:tc>
                <a:tc>
                  <a:txBody>
                    <a:bodyPr/>
                    <a:lstStyle/>
                    <a:p>
                      <a:pPr marL="0" marR="0" algn="l" defTabSz="914400" rtl="0" eaLnBrk="1" latinLnBrk="0" hangingPunct="1">
                        <a:lnSpc>
                          <a:spcPct val="130000"/>
                        </a:lnSpc>
                        <a:spcBef>
                          <a:spcPts val="0"/>
                        </a:spcBef>
                        <a:spcAft>
                          <a:spcPts val="1200"/>
                        </a:spcAft>
                      </a:pPr>
                      <a:r>
                        <a:rPr lang="en-GB" sz="1000" kern="1200" dirty="0" smtClean="0">
                          <a:solidFill>
                            <a:srgbClr val="000000"/>
                          </a:solidFill>
                          <a:effectLst/>
                          <a:latin typeface="Calibri" charset="0"/>
                          <a:ea typeface="Calibri" charset="0"/>
                          <a:cs typeface="Calibri" charset="0"/>
                        </a:rPr>
                        <a:t>A </a:t>
                      </a:r>
                      <a:r>
                        <a:rPr lang="en-GB" sz="1000" kern="1200" dirty="0">
                          <a:solidFill>
                            <a:srgbClr val="000000"/>
                          </a:solidFill>
                          <a:effectLst/>
                          <a:latin typeface="Calibri" charset="0"/>
                          <a:ea typeface="Calibri" charset="0"/>
                          <a:cs typeface="Calibri" charset="0"/>
                        </a:rPr>
                        <a:t>proper platform to disseminate evidence would be helpful in sharing outcomes. Patients locally are hearing about the programme via word of mouth. But there aren’t any specific services that they can be referred into in addition to the study work in itself.</a:t>
                      </a:r>
                    </a:p>
                  </a:txBody>
                  <a:tcPr marL="68580" marR="68580" marT="0" marB="0">
                    <a:lnT w="12700" cap="flat" cmpd="sng" algn="ctr">
                      <a:solidFill>
                        <a:srgbClr val="002060"/>
                      </a:solidFill>
                      <a:prstDash val="solid"/>
                      <a:round/>
                      <a:headEnd type="none" w="med" len="med"/>
                      <a:tailEnd type="none" w="med" len="med"/>
                    </a:lnT>
                    <a:solidFill>
                      <a:schemeClr val="bg1"/>
                    </a:solidFill>
                  </a:tcPr>
                </a:tc>
                <a:tc>
                  <a:txBody>
                    <a:bodyPr/>
                    <a:lstStyle/>
                    <a:p>
                      <a:pPr marL="0" marR="0" algn="l" defTabSz="914400" rtl="0" eaLnBrk="1" latinLnBrk="0" hangingPunct="1">
                        <a:lnSpc>
                          <a:spcPct val="130000"/>
                        </a:lnSpc>
                        <a:spcBef>
                          <a:spcPts val="0"/>
                        </a:spcBef>
                        <a:spcAft>
                          <a:spcPts val="1200"/>
                        </a:spcAft>
                      </a:pPr>
                      <a:r>
                        <a:rPr lang="en-GB" sz="1000" kern="1200" dirty="0">
                          <a:solidFill>
                            <a:srgbClr val="000000"/>
                          </a:solidFill>
                          <a:effectLst/>
                          <a:latin typeface="Calibri" charset="0"/>
                          <a:ea typeface="Calibri" charset="0"/>
                          <a:cs typeface="Calibri" charset="0"/>
                        </a:rPr>
                        <a:t>There haven’t been many high-profile messages around MSK. </a:t>
                      </a:r>
                    </a:p>
                    <a:p>
                      <a:pPr marL="0" marR="0" algn="l" defTabSz="914400" rtl="0" eaLnBrk="1" latinLnBrk="0" hangingPunct="1">
                        <a:lnSpc>
                          <a:spcPct val="130000"/>
                        </a:lnSpc>
                        <a:spcBef>
                          <a:spcPts val="0"/>
                        </a:spcBef>
                        <a:spcAft>
                          <a:spcPts val="1200"/>
                        </a:spcAft>
                      </a:pPr>
                      <a:r>
                        <a:rPr lang="en-GB" sz="1000" kern="1200" dirty="0">
                          <a:solidFill>
                            <a:srgbClr val="000000"/>
                          </a:solidFill>
                          <a:effectLst/>
                          <a:latin typeface="Calibri" charset="0"/>
                          <a:ea typeface="Calibri" charset="0"/>
                          <a:cs typeface="Calibri" charset="0"/>
                        </a:rPr>
                        <a:t>PHE hasn’t taken it up as an issue.</a:t>
                      </a:r>
                    </a:p>
                    <a:p>
                      <a:pPr marL="0" marR="0" algn="l" defTabSz="914400" rtl="0" eaLnBrk="1" latinLnBrk="0" hangingPunct="1">
                        <a:lnSpc>
                          <a:spcPct val="130000"/>
                        </a:lnSpc>
                        <a:spcBef>
                          <a:spcPts val="0"/>
                        </a:spcBef>
                        <a:spcAft>
                          <a:spcPts val="1200"/>
                        </a:spcAft>
                      </a:pPr>
                      <a:r>
                        <a:rPr lang="en-GB" sz="1000" kern="1200" dirty="0">
                          <a:solidFill>
                            <a:srgbClr val="000000"/>
                          </a:solidFill>
                          <a:effectLst/>
                          <a:latin typeface="Calibri" charset="0"/>
                          <a:ea typeface="Calibri" charset="0"/>
                          <a:cs typeface="Calibri" charset="0"/>
                        </a:rPr>
                        <a:t>Best practice hasn’t been shared particularly around MSK.</a:t>
                      </a:r>
                    </a:p>
                    <a:p>
                      <a:pPr marL="0" marR="0" algn="l" defTabSz="914400" rtl="0" eaLnBrk="1" latinLnBrk="0" hangingPunct="1">
                        <a:lnSpc>
                          <a:spcPct val="130000"/>
                        </a:lnSpc>
                        <a:spcBef>
                          <a:spcPts val="0"/>
                        </a:spcBef>
                        <a:spcAft>
                          <a:spcPts val="1200"/>
                        </a:spcAft>
                      </a:pPr>
                      <a:r>
                        <a:rPr lang="en-GB" sz="1000" kern="1200" dirty="0">
                          <a:solidFill>
                            <a:srgbClr val="000000"/>
                          </a:solidFill>
                          <a:effectLst/>
                          <a:latin typeface="Calibri" charset="0"/>
                          <a:ea typeface="Calibri" charset="0"/>
                          <a:cs typeface="Calibri" charset="0"/>
                        </a:rPr>
                        <a:t> </a:t>
                      </a:r>
                    </a:p>
                  </a:txBody>
                  <a:tcPr marL="68580" marR="68580" marT="0" marB="0">
                    <a:lnT w="12700" cap="flat" cmpd="sng" algn="ctr">
                      <a:solidFill>
                        <a:srgbClr val="002060"/>
                      </a:solidFill>
                      <a:prstDash val="solid"/>
                      <a:round/>
                      <a:headEnd type="none" w="med" len="med"/>
                      <a:tailEnd type="none" w="med" len="med"/>
                    </a:lnT>
                    <a:solidFill>
                      <a:schemeClr val="bg1"/>
                    </a:solidFill>
                  </a:tcPr>
                </a:tc>
              </a:tr>
            </a:tbl>
          </a:graphicData>
        </a:graphic>
      </p:graphicFrame>
      <p:sp>
        <p:nvSpPr>
          <p:cNvPr id="16" name="Snip Single Corner Rectangle 15">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17" name="Snip Single Corner Rectangle 16">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8" name="Snip Single Corner Rectangle 17">
            <a:hlinkClick r:id="rId4" action="ppaction://hlinksldjump"/>
          </p:cNvPr>
          <p:cNvSpPr/>
          <p:nvPr/>
        </p:nvSpPr>
        <p:spPr>
          <a:xfrm>
            <a:off x="247288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9" name="Snip Single Corner Rectangle 18">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20" name="Snip Single Corner Rectangle 19">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21" name="Rectangle 20"/>
          <p:cNvSpPr/>
          <p:nvPr/>
        </p:nvSpPr>
        <p:spPr>
          <a:xfrm>
            <a:off x="2503546"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63592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Rectangle 9"/>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47</a:t>
            </a:fld>
            <a:endParaRPr lang="en-US" dirty="0"/>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MSK: 	Track One </a:t>
            </a:r>
            <a:r>
              <a:rPr lang="en-GB" sz="1200" b="1" dirty="0" smtClean="0">
                <a:solidFill>
                  <a:schemeClr val="bg1"/>
                </a:solidFill>
                <a:effectLst/>
                <a:latin typeface="Calibri" charset="0"/>
                <a:ea typeface="Calibri" charset="0"/>
                <a:cs typeface="Calibri" charset="0"/>
              </a:rPr>
              <a:t>(additional notes)</a:t>
            </a:r>
            <a:endParaRPr lang="en-GB" sz="1400" b="1" dirty="0" smtClean="0">
              <a:solidFill>
                <a:schemeClr val="bg1"/>
              </a:solidFill>
              <a:effectLst/>
              <a:latin typeface="Calibri" charset="0"/>
              <a:ea typeface="Calibri" charset="0"/>
              <a:cs typeface="Calibri"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01614255"/>
              </p:ext>
            </p:extLst>
          </p:nvPr>
        </p:nvGraphicFramePr>
        <p:xfrm>
          <a:off x="629392" y="1750934"/>
          <a:ext cx="7874385" cy="4940808"/>
        </p:xfrm>
        <a:graphic>
          <a:graphicData uri="http://schemas.openxmlformats.org/drawingml/2006/table">
            <a:tbl>
              <a:tblPr bandRow="1">
                <a:tableStyleId>{5C22544A-7EE6-4342-B048-85BDC9FD1C3A}</a:tableStyleId>
              </a:tblPr>
              <a:tblGrid>
                <a:gridCol w="1574877"/>
                <a:gridCol w="1574877"/>
                <a:gridCol w="1574877"/>
                <a:gridCol w="1574877"/>
                <a:gridCol w="1574877"/>
              </a:tblGrid>
              <a:tr h="176104">
                <a:tc>
                  <a:txBody>
                    <a:bodyPr/>
                    <a:lstStyle/>
                    <a:p>
                      <a:pPr marL="0" marR="0" indent="0" algn="ctr" defTabSz="914400" rtl="0" eaLnBrk="1" fontAlgn="auto" latinLnBrk="0" hangingPunct="1">
                        <a:lnSpc>
                          <a:spcPct val="130000"/>
                        </a:lnSpc>
                        <a:spcBef>
                          <a:spcPts val="0"/>
                        </a:spcBef>
                        <a:spcAft>
                          <a:spcPts val="1200"/>
                        </a:spcAft>
                        <a:buClrTx/>
                        <a:buSzTx/>
                        <a:buFontTx/>
                        <a:buNone/>
                        <a:tabLst/>
                        <a:defRPr/>
                      </a:pPr>
                      <a:r>
                        <a:rPr lang="en-GB" sz="1000" b="1" kern="1200" dirty="0">
                          <a:solidFill>
                            <a:schemeClr val="bg1"/>
                          </a:solidFill>
                          <a:effectLst/>
                          <a:latin typeface="Calibri" charset="0"/>
                          <a:ea typeface="Calibri" charset="0"/>
                          <a:cs typeface="Calibri" charset="0"/>
                        </a:rPr>
                        <a:t> </a:t>
                      </a:r>
                      <a:r>
                        <a:rPr lang="en-GB" sz="1000" b="1" kern="1200" dirty="0" smtClean="0">
                          <a:solidFill>
                            <a:schemeClr val="bg1"/>
                          </a:solidFill>
                          <a:effectLst/>
                          <a:latin typeface="Calibri" charset="0"/>
                          <a:ea typeface="Calibri" charset="0"/>
                          <a:cs typeface="Calibri" charset="0"/>
                        </a:rPr>
                        <a:t>Table 8</a:t>
                      </a:r>
                    </a:p>
                  </a:txBody>
                  <a:tcPr marL="10658" marR="10658" marT="0" marB="0" anchor="ctr">
                    <a:solidFill>
                      <a:srgbClr val="002060"/>
                    </a:solidFill>
                  </a:tcPr>
                </a:tc>
                <a:tc>
                  <a:txBody>
                    <a:bodyPr/>
                    <a:lstStyle/>
                    <a:p>
                      <a:pPr marL="0" marR="0" algn="ctr" defTabSz="914400" rtl="0" eaLnBrk="1" latinLnBrk="0" hangingPunct="1">
                        <a:lnSpc>
                          <a:spcPct val="130000"/>
                        </a:lnSpc>
                        <a:spcBef>
                          <a:spcPts val="0"/>
                        </a:spcBef>
                        <a:spcAft>
                          <a:spcPts val="1200"/>
                        </a:spcAft>
                      </a:pPr>
                      <a:r>
                        <a:rPr lang="en-GB" sz="1000" b="1" kern="1200" dirty="0" smtClean="0">
                          <a:solidFill>
                            <a:schemeClr val="bg1"/>
                          </a:solidFill>
                          <a:effectLst/>
                          <a:latin typeface="Calibri" charset="0"/>
                          <a:ea typeface="Calibri" charset="0"/>
                          <a:cs typeface="Calibri" charset="0"/>
                        </a:rPr>
                        <a:t>Table 9</a:t>
                      </a:r>
                      <a:endParaRPr lang="en-GB" sz="1000" b="1" kern="1200" dirty="0">
                        <a:solidFill>
                          <a:schemeClr val="bg1"/>
                        </a:solidFill>
                        <a:effectLst/>
                        <a:latin typeface="Calibri" charset="0"/>
                        <a:ea typeface="Calibri" charset="0"/>
                        <a:cs typeface="Calibri" charset="0"/>
                      </a:endParaRPr>
                    </a:p>
                  </a:txBody>
                  <a:tcPr marL="10658" marR="10658" marT="0" marB="0" anchor="ctr">
                    <a:solidFill>
                      <a:srgbClr val="002060"/>
                    </a:solidFill>
                  </a:tcPr>
                </a:tc>
                <a:tc>
                  <a:txBody>
                    <a:bodyPr/>
                    <a:lstStyle/>
                    <a:p>
                      <a:pPr marL="0" marR="0" algn="ctr" defTabSz="914400" rtl="0" eaLnBrk="1" latinLnBrk="0" hangingPunct="1">
                        <a:lnSpc>
                          <a:spcPct val="130000"/>
                        </a:lnSpc>
                        <a:spcBef>
                          <a:spcPts val="0"/>
                        </a:spcBef>
                        <a:spcAft>
                          <a:spcPts val="1200"/>
                        </a:spcAft>
                      </a:pPr>
                      <a:r>
                        <a:rPr lang="en-GB" sz="1000" b="1" kern="1200" dirty="0" smtClean="0">
                          <a:solidFill>
                            <a:schemeClr val="bg1"/>
                          </a:solidFill>
                          <a:effectLst/>
                          <a:latin typeface="Calibri" charset="0"/>
                          <a:ea typeface="Calibri" charset="0"/>
                          <a:cs typeface="Calibri" charset="0"/>
                        </a:rPr>
                        <a:t>Table 10</a:t>
                      </a:r>
                      <a:endParaRPr lang="en-GB" sz="1000" b="1" kern="1200" dirty="0">
                        <a:solidFill>
                          <a:schemeClr val="bg1"/>
                        </a:solidFill>
                        <a:effectLst/>
                        <a:latin typeface="Calibri" charset="0"/>
                        <a:ea typeface="Calibri" charset="0"/>
                        <a:cs typeface="Calibri" charset="0"/>
                      </a:endParaRPr>
                    </a:p>
                  </a:txBody>
                  <a:tcPr marL="10658" marR="10658" marT="0" marB="0" anchor="ctr">
                    <a:solidFill>
                      <a:srgbClr val="002060"/>
                    </a:solidFill>
                  </a:tcPr>
                </a:tc>
                <a:tc>
                  <a:txBody>
                    <a:bodyPr/>
                    <a:lstStyle/>
                    <a:p>
                      <a:pPr marL="0" marR="0" algn="ctr" defTabSz="914400" rtl="0" eaLnBrk="1" latinLnBrk="0" hangingPunct="1">
                        <a:lnSpc>
                          <a:spcPct val="130000"/>
                        </a:lnSpc>
                        <a:spcBef>
                          <a:spcPts val="0"/>
                        </a:spcBef>
                        <a:spcAft>
                          <a:spcPts val="1200"/>
                        </a:spcAft>
                      </a:pPr>
                      <a:r>
                        <a:rPr lang="en-GB" sz="1000" b="1" kern="1200" dirty="0" smtClean="0">
                          <a:solidFill>
                            <a:schemeClr val="bg1"/>
                          </a:solidFill>
                          <a:effectLst/>
                          <a:latin typeface="Calibri" charset="0"/>
                          <a:ea typeface="Calibri" charset="0"/>
                          <a:cs typeface="Calibri" charset="0"/>
                        </a:rPr>
                        <a:t>Table 6</a:t>
                      </a:r>
                      <a:endParaRPr lang="en-GB" sz="1000" b="1" kern="1200" dirty="0">
                        <a:solidFill>
                          <a:schemeClr val="bg1"/>
                        </a:solidFill>
                        <a:effectLst/>
                        <a:latin typeface="Calibri" charset="0"/>
                        <a:ea typeface="Calibri" charset="0"/>
                        <a:cs typeface="Calibri" charset="0"/>
                      </a:endParaRPr>
                    </a:p>
                  </a:txBody>
                  <a:tcPr marL="10658" marR="10658" marT="0" marB="0" anchor="ctr">
                    <a:solidFill>
                      <a:srgbClr val="002060"/>
                    </a:solidFill>
                  </a:tcPr>
                </a:tc>
                <a:tc>
                  <a:txBody>
                    <a:bodyPr/>
                    <a:lstStyle/>
                    <a:p>
                      <a:pPr marL="0" marR="0" algn="ctr" defTabSz="914400" rtl="0" eaLnBrk="1" latinLnBrk="0" hangingPunct="1">
                        <a:lnSpc>
                          <a:spcPct val="130000"/>
                        </a:lnSpc>
                        <a:spcBef>
                          <a:spcPts val="0"/>
                        </a:spcBef>
                        <a:spcAft>
                          <a:spcPts val="1200"/>
                        </a:spcAft>
                      </a:pPr>
                      <a:r>
                        <a:rPr lang="en-GB" sz="1000" b="1" kern="1200" dirty="0" smtClean="0">
                          <a:solidFill>
                            <a:schemeClr val="bg1"/>
                          </a:solidFill>
                          <a:effectLst/>
                          <a:latin typeface="Calibri" charset="0"/>
                          <a:ea typeface="Calibri" charset="0"/>
                          <a:cs typeface="Calibri" charset="0"/>
                        </a:rPr>
                        <a:t>Table 7</a:t>
                      </a:r>
                      <a:endParaRPr lang="en-GB" sz="1000" b="1" kern="1200" dirty="0">
                        <a:solidFill>
                          <a:schemeClr val="bg1"/>
                        </a:solidFill>
                        <a:effectLst/>
                        <a:latin typeface="Calibri" charset="0"/>
                        <a:ea typeface="Calibri" charset="0"/>
                        <a:cs typeface="Calibri" charset="0"/>
                      </a:endParaRPr>
                    </a:p>
                  </a:txBody>
                  <a:tcPr marL="10658" marR="10658" marT="0" marB="0" anchor="ctr">
                    <a:solidFill>
                      <a:srgbClr val="002060"/>
                    </a:solidFill>
                  </a:tcPr>
                </a:tc>
              </a:tr>
              <a:tr h="930594">
                <a:tc>
                  <a:txBody>
                    <a:bodyPr/>
                    <a:lstStyle/>
                    <a:p>
                      <a:pPr marL="0" marR="0">
                        <a:lnSpc>
                          <a:spcPct val="130000"/>
                        </a:lnSpc>
                        <a:spcBef>
                          <a:spcPts val="600"/>
                        </a:spcBef>
                        <a:spcAft>
                          <a:spcPts val="600"/>
                        </a:spcAft>
                      </a:pPr>
                      <a:r>
                        <a:rPr lang="en-GB" sz="800" dirty="0">
                          <a:solidFill>
                            <a:srgbClr val="000000"/>
                          </a:solidFill>
                          <a:effectLst/>
                          <a:latin typeface="Calibri" charset="0"/>
                          <a:ea typeface="Calibri" charset="0"/>
                          <a:cs typeface="Calibri" charset="0"/>
                        </a:rPr>
                        <a:t>GPs don’t get QF points for osteoarthritis. Such pains can be lower down the priority list in conversations with GPs.</a:t>
                      </a:r>
                      <a:endParaRPr lang="en-GB" sz="800" dirty="0">
                        <a:solidFill>
                          <a:srgbClr val="000000"/>
                        </a:solidFill>
                        <a:effectLst/>
                        <a:latin typeface="Times New Roman" charset="0"/>
                        <a:ea typeface="Times New Roman" charset="0"/>
                      </a:endParaRPr>
                    </a:p>
                    <a:p>
                      <a:pPr marL="0" marR="0">
                        <a:lnSpc>
                          <a:spcPct val="130000"/>
                        </a:lnSpc>
                        <a:spcBef>
                          <a:spcPts val="600"/>
                        </a:spcBef>
                        <a:spcAft>
                          <a:spcPts val="600"/>
                        </a:spcAft>
                      </a:pPr>
                      <a:r>
                        <a:rPr lang="en-GB" sz="800" dirty="0">
                          <a:solidFill>
                            <a:srgbClr val="000000"/>
                          </a:solidFill>
                          <a:effectLst/>
                          <a:latin typeface="Calibri" charset="0"/>
                          <a:ea typeface="Calibri" charset="0"/>
                          <a:cs typeface="Calibri" charset="0"/>
                        </a:rPr>
                        <a:t> </a:t>
                      </a:r>
                      <a:endParaRPr lang="en-GB" sz="800" dirty="0">
                        <a:solidFill>
                          <a:srgbClr val="000000"/>
                        </a:solidFill>
                        <a:effectLst/>
                        <a:latin typeface="Times New Roman" charset="0"/>
                        <a:ea typeface="Times New Roman" charset="0"/>
                      </a:endParaRPr>
                    </a:p>
                  </a:txBody>
                  <a:tcPr marL="68580" marR="68580" marT="0" marB="0">
                    <a:lnB w="12700" cap="flat" cmpd="sng" algn="ctr">
                      <a:solidFill>
                        <a:srgbClr val="002060"/>
                      </a:solidFill>
                      <a:prstDash val="solid"/>
                      <a:round/>
                      <a:headEnd type="none" w="med" len="med"/>
                      <a:tailEnd type="none" w="med" len="med"/>
                    </a:lnB>
                    <a:solidFill>
                      <a:schemeClr val="bg1"/>
                    </a:solidFill>
                  </a:tcPr>
                </a:tc>
                <a:tc>
                  <a:txBody>
                    <a:bodyPr/>
                    <a:lstStyle/>
                    <a:p>
                      <a:pPr marL="0" marR="0">
                        <a:lnSpc>
                          <a:spcPct val="130000"/>
                        </a:lnSpc>
                        <a:spcBef>
                          <a:spcPts val="600"/>
                        </a:spcBef>
                        <a:spcAft>
                          <a:spcPts val="600"/>
                        </a:spcAft>
                      </a:pPr>
                      <a:r>
                        <a:rPr lang="en-GB" sz="800" dirty="0" smtClean="0">
                          <a:solidFill>
                            <a:srgbClr val="000000"/>
                          </a:solidFill>
                          <a:effectLst/>
                          <a:latin typeface="Calibri" charset="0"/>
                          <a:ea typeface="Calibri" charset="0"/>
                          <a:cs typeface="Calibri" charset="0"/>
                        </a:rPr>
                        <a:t>Is there a missing link between falls prevention etc., and work around promoting active MSK self care? </a:t>
                      </a:r>
                      <a:endParaRPr lang="en-GB" sz="800" dirty="0">
                        <a:solidFill>
                          <a:srgbClr val="000000"/>
                        </a:solidFill>
                        <a:effectLst/>
                        <a:latin typeface="Times New Roman" charset="0"/>
                        <a:ea typeface="Times New Roman" charset="0"/>
                      </a:endParaRPr>
                    </a:p>
                  </a:txBody>
                  <a:tcPr marL="68580" marR="68580" marT="0" marB="0">
                    <a:lnB w="12700" cap="flat" cmpd="sng" algn="ctr">
                      <a:solidFill>
                        <a:srgbClr val="002060"/>
                      </a:solidFill>
                      <a:prstDash val="solid"/>
                      <a:round/>
                      <a:headEnd type="none" w="med" len="med"/>
                      <a:tailEnd type="none" w="med" len="med"/>
                    </a:lnB>
                    <a:solidFill>
                      <a:schemeClr val="bg1"/>
                    </a:solidFill>
                  </a:tcPr>
                </a:tc>
                <a:tc>
                  <a:txBody>
                    <a:bodyPr/>
                    <a:lstStyle/>
                    <a:p>
                      <a:pPr marL="0" marR="0">
                        <a:lnSpc>
                          <a:spcPct val="130000"/>
                        </a:lnSpc>
                        <a:spcBef>
                          <a:spcPts val="600"/>
                        </a:spcBef>
                        <a:spcAft>
                          <a:spcPts val="600"/>
                        </a:spcAft>
                      </a:pPr>
                      <a:r>
                        <a:rPr lang="en-GB" sz="800" dirty="0">
                          <a:solidFill>
                            <a:srgbClr val="000000"/>
                          </a:solidFill>
                          <a:effectLst/>
                          <a:latin typeface="Calibri" charset="0"/>
                          <a:ea typeface="Calibri" charset="0"/>
                          <a:cs typeface="Calibri" charset="0"/>
                        </a:rPr>
                        <a:t>Exercise readiness: are enough people feeling confident and capable in going out and exercising or in attending classes etc</a:t>
                      </a:r>
                      <a:r>
                        <a:rPr lang="en-GB" sz="800" dirty="0" smtClean="0">
                          <a:solidFill>
                            <a:srgbClr val="000000"/>
                          </a:solidFill>
                          <a:effectLst/>
                          <a:latin typeface="Calibri" charset="0"/>
                          <a:ea typeface="Calibri" charset="0"/>
                          <a:cs typeface="Calibri" charset="0"/>
                        </a:rPr>
                        <a:t>.?</a:t>
                      </a:r>
                      <a:endParaRPr lang="en-GB" sz="800" dirty="0">
                        <a:solidFill>
                          <a:srgbClr val="000000"/>
                        </a:solidFill>
                        <a:effectLst/>
                        <a:latin typeface="Times New Roman" charset="0"/>
                        <a:ea typeface="Times New Roman" charset="0"/>
                      </a:endParaRPr>
                    </a:p>
                  </a:txBody>
                  <a:tcPr marL="68580" marR="68580" marT="0" marB="0">
                    <a:lnB w="12700" cap="flat" cmpd="sng" algn="ctr">
                      <a:solidFill>
                        <a:srgbClr val="002060"/>
                      </a:solidFill>
                      <a:prstDash val="solid"/>
                      <a:round/>
                      <a:headEnd type="none" w="med" len="med"/>
                      <a:tailEnd type="none" w="med" len="med"/>
                    </a:lnB>
                    <a:solidFill>
                      <a:schemeClr val="bg1"/>
                    </a:solidFill>
                  </a:tcPr>
                </a:tc>
                <a:tc>
                  <a:txBody>
                    <a:bodyPr/>
                    <a:lstStyle/>
                    <a:p>
                      <a:pPr marL="0" marR="0">
                        <a:lnSpc>
                          <a:spcPct val="130000"/>
                        </a:lnSpc>
                        <a:spcBef>
                          <a:spcPts val="600"/>
                        </a:spcBef>
                        <a:spcAft>
                          <a:spcPts val="600"/>
                        </a:spcAft>
                      </a:pPr>
                      <a:r>
                        <a:rPr lang="en-GB" sz="800" dirty="0">
                          <a:solidFill>
                            <a:srgbClr val="000000"/>
                          </a:solidFill>
                          <a:effectLst/>
                          <a:latin typeface="Calibri" charset="0"/>
                          <a:ea typeface="Calibri" charset="0"/>
                          <a:cs typeface="Calibri" charset="0"/>
                        </a:rPr>
                        <a:t>It’s hard sometimes. A lot of older people will assume that ‘ageing pains’ are fine rather than being a thing that needs tackling. </a:t>
                      </a:r>
                      <a:endParaRPr lang="en-GB" sz="800" dirty="0">
                        <a:solidFill>
                          <a:srgbClr val="000000"/>
                        </a:solidFill>
                        <a:effectLst/>
                        <a:latin typeface="Times New Roman" charset="0"/>
                        <a:ea typeface="Times New Roman" charset="0"/>
                      </a:endParaRPr>
                    </a:p>
                  </a:txBody>
                  <a:tcPr marL="68580" marR="68580" marT="0" marB="0">
                    <a:lnB w="12700" cap="flat" cmpd="sng" algn="ctr">
                      <a:solidFill>
                        <a:srgbClr val="002060"/>
                      </a:solidFill>
                      <a:prstDash val="solid"/>
                      <a:round/>
                      <a:headEnd type="none" w="med" len="med"/>
                      <a:tailEnd type="none" w="med" len="med"/>
                    </a:lnB>
                    <a:solidFill>
                      <a:schemeClr val="bg1"/>
                    </a:solidFill>
                  </a:tcPr>
                </a:tc>
                <a:tc>
                  <a:txBody>
                    <a:bodyPr/>
                    <a:lstStyle/>
                    <a:p>
                      <a:pPr marL="0" marR="0">
                        <a:lnSpc>
                          <a:spcPct val="130000"/>
                        </a:lnSpc>
                        <a:spcBef>
                          <a:spcPts val="600"/>
                        </a:spcBef>
                        <a:spcAft>
                          <a:spcPts val="600"/>
                        </a:spcAft>
                      </a:pPr>
                      <a:r>
                        <a:rPr lang="en-GB" sz="800" dirty="0">
                          <a:solidFill>
                            <a:srgbClr val="000000"/>
                          </a:solidFill>
                          <a:effectLst/>
                          <a:latin typeface="Calibri" charset="0"/>
                          <a:ea typeface="Calibri" charset="0"/>
                          <a:cs typeface="Calibri" charset="0"/>
                        </a:rPr>
                        <a:t>Salford Royal, using an Xbox camera to map body movements over time between visits.</a:t>
                      </a:r>
                      <a:endParaRPr lang="en-GB" sz="800" dirty="0">
                        <a:solidFill>
                          <a:srgbClr val="000000"/>
                        </a:solidFill>
                        <a:effectLst/>
                        <a:latin typeface="Times New Roman" charset="0"/>
                        <a:ea typeface="Times New Roman" charset="0"/>
                      </a:endParaRPr>
                    </a:p>
                  </a:txBody>
                  <a:tcPr marL="68580" marR="68580" marT="0" marB="0">
                    <a:lnB w="12700" cap="flat" cmpd="sng" algn="ctr">
                      <a:solidFill>
                        <a:srgbClr val="002060"/>
                      </a:solidFill>
                      <a:prstDash val="solid"/>
                      <a:round/>
                      <a:headEnd type="none" w="med" len="med"/>
                      <a:tailEnd type="none" w="med" len="med"/>
                    </a:lnB>
                    <a:solidFill>
                      <a:schemeClr val="bg1"/>
                    </a:solidFill>
                  </a:tcPr>
                </a:tc>
              </a:tr>
              <a:tr h="906619">
                <a:tc>
                  <a:txBody>
                    <a:bodyPr/>
                    <a:lstStyle/>
                    <a:p>
                      <a:pPr marL="0" marR="0">
                        <a:lnSpc>
                          <a:spcPct val="130000"/>
                        </a:lnSpc>
                        <a:spcBef>
                          <a:spcPts val="600"/>
                        </a:spcBef>
                        <a:spcAft>
                          <a:spcPts val="600"/>
                        </a:spcAft>
                      </a:pPr>
                      <a:r>
                        <a:rPr lang="en-GB" sz="800" dirty="0">
                          <a:solidFill>
                            <a:srgbClr val="000000"/>
                          </a:solidFill>
                          <a:effectLst/>
                          <a:latin typeface="Calibri" charset="0"/>
                          <a:ea typeface="Calibri" charset="0"/>
                          <a:cs typeface="Calibri" charset="0"/>
                        </a:rPr>
                        <a:t>Needs to be a more effective patient centred care approach.</a:t>
                      </a:r>
                      <a:endParaRPr lang="en-GB" sz="800" dirty="0">
                        <a:solidFill>
                          <a:srgbClr val="000000"/>
                        </a:solidFill>
                        <a:effectLst/>
                        <a:latin typeface="Times New Roman" charset="0"/>
                        <a:ea typeface="Times New Roman" charset="0"/>
                      </a:endParaRPr>
                    </a:p>
                  </a:txBody>
                  <a:tcPr marL="68580" marR="6858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30000"/>
                        </a:lnSpc>
                        <a:spcBef>
                          <a:spcPts val="600"/>
                        </a:spcBef>
                        <a:spcAft>
                          <a:spcPts val="600"/>
                        </a:spcAft>
                        <a:buClrTx/>
                        <a:buSzTx/>
                        <a:buFontTx/>
                        <a:buNone/>
                        <a:tabLst/>
                        <a:defRPr/>
                      </a:pPr>
                      <a:r>
                        <a:rPr lang="en-GB" sz="800" dirty="0" smtClean="0">
                          <a:solidFill>
                            <a:srgbClr val="000000"/>
                          </a:solidFill>
                          <a:effectLst/>
                          <a:latin typeface="Calibri" charset="0"/>
                          <a:ea typeface="Calibri" charset="0"/>
                          <a:cs typeface="Calibri" charset="0"/>
                        </a:rPr>
                        <a:t>Liverpool Hope (Dr Omid Alizadehkhaiyat) doing study into MSK. </a:t>
                      </a:r>
                      <a:endParaRPr lang="en-GB" sz="800" dirty="0" smtClean="0">
                        <a:solidFill>
                          <a:srgbClr val="000000"/>
                        </a:solidFill>
                        <a:effectLst/>
                        <a:latin typeface="Times New Roman" charset="0"/>
                        <a:ea typeface="Times New Roman" charset="0"/>
                      </a:endParaRPr>
                    </a:p>
                    <a:p>
                      <a:pPr marL="0" marR="0">
                        <a:lnSpc>
                          <a:spcPct val="130000"/>
                        </a:lnSpc>
                        <a:spcBef>
                          <a:spcPts val="600"/>
                        </a:spcBef>
                        <a:spcAft>
                          <a:spcPts val="600"/>
                        </a:spcAft>
                      </a:pPr>
                      <a:endParaRPr lang="en-GB" sz="800" dirty="0">
                        <a:solidFill>
                          <a:srgbClr val="000000"/>
                        </a:solidFill>
                        <a:effectLst/>
                        <a:latin typeface="Times New Roman" charset="0"/>
                        <a:ea typeface="Times New Roman" charset="0"/>
                      </a:endParaRPr>
                    </a:p>
                  </a:txBody>
                  <a:tcPr marL="68580" marR="6858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nSpc>
                          <a:spcPct val="130000"/>
                        </a:lnSpc>
                        <a:spcBef>
                          <a:spcPts val="600"/>
                        </a:spcBef>
                        <a:spcAft>
                          <a:spcPts val="600"/>
                        </a:spcAft>
                      </a:pPr>
                      <a:r>
                        <a:rPr lang="en-GB" sz="800" dirty="0">
                          <a:solidFill>
                            <a:srgbClr val="000000"/>
                          </a:solidFill>
                          <a:effectLst/>
                          <a:latin typeface="Calibri" charset="0"/>
                          <a:ea typeface="Calibri" charset="0"/>
                          <a:cs typeface="Calibri" charset="0"/>
                        </a:rPr>
                        <a:t>Big employers need to take up the mantel to a greater degree.</a:t>
                      </a:r>
                      <a:endParaRPr lang="en-GB" sz="800" dirty="0">
                        <a:solidFill>
                          <a:srgbClr val="000000"/>
                        </a:solidFill>
                        <a:effectLst/>
                        <a:latin typeface="Times New Roman" charset="0"/>
                        <a:ea typeface="Times New Roman" charset="0"/>
                      </a:endParaRPr>
                    </a:p>
                  </a:txBody>
                  <a:tcPr marL="68580" marR="6858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nSpc>
                          <a:spcPct val="130000"/>
                        </a:lnSpc>
                        <a:spcBef>
                          <a:spcPts val="600"/>
                        </a:spcBef>
                        <a:spcAft>
                          <a:spcPts val="600"/>
                        </a:spcAft>
                      </a:pPr>
                      <a:r>
                        <a:rPr lang="en-GB" sz="800" dirty="0">
                          <a:solidFill>
                            <a:srgbClr val="000000"/>
                          </a:solidFill>
                          <a:effectLst/>
                          <a:latin typeface="Calibri" charset="0"/>
                          <a:ea typeface="Calibri" charset="0"/>
                          <a:cs typeface="Calibri" charset="0"/>
                        </a:rPr>
                        <a:t>People will bring forward complaints around aches and pains, but not act upon advice of exercising and looking after themselves. They will prefer a more active intervention. </a:t>
                      </a:r>
                      <a:endParaRPr lang="en-GB" sz="800" dirty="0">
                        <a:solidFill>
                          <a:srgbClr val="000000"/>
                        </a:solidFill>
                        <a:effectLst/>
                        <a:latin typeface="Times New Roman" charset="0"/>
                        <a:ea typeface="Times New Roman" charset="0"/>
                      </a:endParaRPr>
                    </a:p>
                  </a:txBody>
                  <a:tcPr marL="68580" marR="6858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30000"/>
                        </a:lnSpc>
                        <a:spcBef>
                          <a:spcPts val="600"/>
                        </a:spcBef>
                        <a:spcAft>
                          <a:spcPts val="600"/>
                        </a:spcAft>
                        <a:buClrTx/>
                        <a:buSzTx/>
                        <a:buFontTx/>
                        <a:buNone/>
                        <a:tabLst/>
                        <a:defRPr/>
                      </a:pPr>
                      <a:r>
                        <a:rPr lang="en-GB" sz="800" dirty="0">
                          <a:solidFill>
                            <a:srgbClr val="000000"/>
                          </a:solidFill>
                          <a:effectLst/>
                          <a:latin typeface="Calibri" charset="0"/>
                          <a:ea typeface="Calibri" charset="0"/>
                          <a:cs typeface="Calibri" charset="0"/>
                        </a:rPr>
                        <a:t>Self reported wellbeing score app: Lincus download for free Rescon technologies (biometrics chap</a:t>
                      </a:r>
                      <a:r>
                        <a:rPr lang="en-GB" sz="800" dirty="0" smtClean="0">
                          <a:solidFill>
                            <a:srgbClr val="000000"/>
                          </a:solidFill>
                          <a:effectLst/>
                          <a:latin typeface="Calibri" charset="0"/>
                          <a:ea typeface="Calibri" charset="0"/>
                          <a:cs typeface="Calibri" charset="0"/>
                        </a:rPr>
                        <a:t>). </a:t>
                      </a:r>
                    </a:p>
                    <a:p>
                      <a:pPr marL="0" marR="0" indent="0" algn="l" defTabSz="914400" rtl="0" eaLnBrk="1" fontAlgn="auto" latinLnBrk="0" hangingPunct="1">
                        <a:lnSpc>
                          <a:spcPct val="130000"/>
                        </a:lnSpc>
                        <a:spcBef>
                          <a:spcPts val="600"/>
                        </a:spcBef>
                        <a:spcAft>
                          <a:spcPts val="600"/>
                        </a:spcAft>
                        <a:buClrTx/>
                        <a:buSzTx/>
                        <a:buFontTx/>
                        <a:buNone/>
                        <a:tabLst/>
                        <a:defRPr/>
                      </a:pPr>
                      <a:r>
                        <a:rPr lang="en-GB" sz="800" dirty="0" smtClean="0">
                          <a:solidFill>
                            <a:srgbClr val="000000"/>
                          </a:solidFill>
                          <a:effectLst/>
                          <a:latin typeface="Calibri" charset="0"/>
                          <a:ea typeface="Calibri" charset="0"/>
                          <a:cs typeface="Calibri" charset="0"/>
                        </a:rPr>
                        <a:t>Getactive (Scotland) app.</a:t>
                      </a:r>
                      <a:endParaRPr lang="en-GB" sz="800" dirty="0">
                        <a:solidFill>
                          <a:srgbClr val="000000"/>
                        </a:solidFill>
                        <a:effectLst/>
                        <a:latin typeface="Times New Roman" charset="0"/>
                        <a:ea typeface="Times New Roman" charset="0"/>
                      </a:endParaRPr>
                    </a:p>
                  </a:txBody>
                  <a:tcPr marL="68580" marR="6858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r>
              <a:tr h="1053987">
                <a:tc>
                  <a:txBody>
                    <a:bodyPr/>
                    <a:lstStyle/>
                    <a:p>
                      <a:pPr marL="0" marR="0">
                        <a:lnSpc>
                          <a:spcPct val="130000"/>
                        </a:lnSpc>
                        <a:spcBef>
                          <a:spcPts val="600"/>
                        </a:spcBef>
                        <a:spcAft>
                          <a:spcPts val="600"/>
                        </a:spcAft>
                      </a:pPr>
                      <a:r>
                        <a:rPr lang="en-GB" sz="800" dirty="0">
                          <a:solidFill>
                            <a:srgbClr val="000000"/>
                          </a:solidFill>
                          <a:effectLst/>
                          <a:latin typeface="Calibri" charset="0"/>
                          <a:ea typeface="Calibri" charset="0"/>
                          <a:cs typeface="Calibri" charset="0"/>
                        </a:rPr>
                        <a:t>There is still a generation of older people who haven’t worked, and therefore may not know what to do during the day to keep active. </a:t>
                      </a:r>
                      <a:endParaRPr lang="en-GB" sz="800" dirty="0">
                        <a:solidFill>
                          <a:srgbClr val="000000"/>
                        </a:solidFill>
                        <a:effectLst/>
                        <a:latin typeface="Times New Roman" charset="0"/>
                        <a:ea typeface="Times New Roman" charset="0"/>
                      </a:endParaRPr>
                    </a:p>
                    <a:p>
                      <a:pPr marL="0" marR="0">
                        <a:lnSpc>
                          <a:spcPct val="130000"/>
                        </a:lnSpc>
                        <a:spcBef>
                          <a:spcPts val="600"/>
                        </a:spcBef>
                        <a:spcAft>
                          <a:spcPts val="600"/>
                        </a:spcAft>
                      </a:pPr>
                      <a:r>
                        <a:rPr lang="en-GB" sz="800" dirty="0">
                          <a:solidFill>
                            <a:srgbClr val="000000"/>
                          </a:solidFill>
                          <a:effectLst/>
                          <a:latin typeface="Calibri" charset="0"/>
                          <a:ea typeface="Calibri" charset="0"/>
                          <a:cs typeface="Calibri" charset="0"/>
                        </a:rPr>
                        <a:t>Keeping minds active is a key part of helping to keep the body active. </a:t>
                      </a:r>
                      <a:endParaRPr lang="en-GB" sz="800" dirty="0">
                        <a:solidFill>
                          <a:srgbClr val="000000"/>
                        </a:solidFill>
                        <a:effectLst/>
                        <a:latin typeface="Times New Roman" charset="0"/>
                        <a:ea typeface="Times New Roman" charset="0"/>
                      </a:endParaRPr>
                    </a:p>
                  </a:txBody>
                  <a:tcPr marL="68580" marR="6858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30000"/>
                        </a:lnSpc>
                        <a:spcBef>
                          <a:spcPts val="0"/>
                        </a:spcBef>
                        <a:spcAft>
                          <a:spcPts val="1200"/>
                        </a:spcAft>
                        <a:buClrTx/>
                        <a:buSzTx/>
                        <a:buFontTx/>
                        <a:buNone/>
                        <a:tabLst/>
                        <a:defRPr/>
                      </a:pPr>
                      <a:r>
                        <a:rPr lang="en-GB" sz="800" dirty="0" smtClean="0">
                          <a:solidFill>
                            <a:srgbClr val="000000"/>
                          </a:solidFill>
                          <a:effectLst/>
                          <a:latin typeface="Calibri" charset="0"/>
                          <a:ea typeface="Calibri" charset="0"/>
                          <a:cs typeface="Calibri" charset="0"/>
                        </a:rPr>
                        <a:t>Reducing impact of sarcopenia (the muscle wastage condition) – doing some research as to what exercises better help reduce this. </a:t>
                      </a:r>
                      <a:endParaRPr lang="en-GB" sz="800" dirty="0" smtClean="0">
                        <a:solidFill>
                          <a:srgbClr val="000000"/>
                        </a:solidFill>
                        <a:effectLst/>
                        <a:latin typeface="Times New Roman" charset="0"/>
                        <a:ea typeface="Times New Roman" charset="0"/>
                      </a:endParaRPr>
                    </a:p>
                    <a:p>
                      <a:pPr marL="0" marR="0" algn="l" defTabSz="914400" rtl="0" eaLnBrk="1" latinLnBrk="0" hangingPunct="1">
                        <a:lnSpc>
                          <a:spcPct val="130000"/>
                        </a:lnSpc>
                        <a:spcBef>
                          <a:spcPts val="0"/>
                        </a:spcBef>
                        <a:spcAft>
                          <a:spcPts val="1200"/>
                        </a:spcAft>
                      </a:pPr>
                      <a:endParaRPr lang="en-GB" sz="800" kern="1200" dirty="0">
                        <a:solidFill>
                          <a:srgbClr val="000000"/>
                        </a:solidFill>
                        <a:effectLst/>
                        <a:latin typeface="Calibri" charset="0"/>
                        <a:ea typeface="Calibri" charset="0"/>
                        <a:cs typeface="Calibri" charset="0"/>
                      </a:endParaRPr>
                    </a:p>
                  </a:txBody>
                  <a:tcPr marL="68580" marR="6858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nSpc>
                          <a:spcPct val="130000"/>
                        </a:lnSpc>
                        <a:spcBef>
                          <a:spcPts val="600"/>
                        </a:spcBef>
                        <a:spcAft>
                          <a:spcPts val="600"/>
                        </a:spcAft>
                      </a:pPr>
                      <a:r>
                        <a:rPr lang="en-GB" sz="800" dirty="0" smtClean="0">
                          <a:solidFill>
                            <a:srgbClr val="000000"/>
                          </a:solidFill>
                          <a:effectLst/>
                          <a:latin typeface="Calibri" charset="0"/>
                          <a:ea typeface="Calibri" charset="0"/>
                          <a:cs typeface="Calibri" charset="0"/>
                        </a:rPr>
                        <a:t>Is there enough onus on the psychological side of things? </a:t>
                      </a:r>
                      <a:endParaRPr lang="en-GB" sz="800" dirty="0" smtClean="0">
                        <a:solidFill>
                          <a:srgbClr val="000000"/>
                        </a:solidFill>
                        <a:effectLst/>
                        <a:latin typeface="Times New Roman" charset="0"/>
                        <a:ea typeface="Times New Roman" charset="0"/>
                      </a:endParaRPr>
                    </a:p>
                    <a:p>
                      <a:pPr marL="0" marR="0" algn="l" defTabSz="914400" rtl="0" eaLnBrk="1" latinLnBrk="0" hangingPunct="1">
                        <a:lnSpc>
                          <a:spcPct val="130000"/>
                        </a:lnSpc>
                        <a:spcBef>
                          <a:spcPts val="0"/>
                        </a:spcBef>
                        <a:spcAft>
                          <a:spcPts val="1200"/>
                        </a:spcAft>
                      </a:pPr>
                      <a:endParaRPr lang="en-GB" sz="800" kern="1200" dirty="0">
                        <a:solidFill>
                          <a:srgbClr val="000000"/>
                        </a:solidFill>
                        <a:effectLst/>
                        <a:latin typeface="Calibri" charset="0"/>
                        <a:ea typeface="Calibri" charset="0"/>
                        <a:cs typeface="Calibri" charset="0"/>
                      </a:endParaRPr>
                    </a:p>
                  </a:txBody>
                  <a:tcPr marL="68580" marR="6858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30000"/>
                        </a:lnSpc>
                        <a:spcBef>
                          <a:spcPts val="0"/>
                        </a:spcBef>
                        <a:spcAft>
                          <a:spcPts val="1200"/>
                        </a:spcAft>
                        <a:buClrTx/>
                        <a:buSzTx/>
                        <a:buFontTx/>
                        <a:buNone/>
                        <a:tabLst/>
                        <a:defRPr/>
                      </a:pPr>
                      <a:r>
                        <a:rPr lang="en-GB" sz="800" dirty="0" smtClean="0">
                          <a:solidFill>
                            <a:srgbClr val="000000"/>
                          </a:solidFill>
                          <a:effectLst/>
                          <a:latin typeface="Calibri" charset="0"/>
                          <a:ea typeface="Calibri" charset="0"/>
                          <a:cs typeface="Calibri" charset="0"/>
                        </a:rPr>
                        <a:t>People are of a mind frame that exercise will make MSK issues worse, rather than being part of a solution. </a:t>
                      </a:r>
                      <a:endParaRPr lang="en-GB" sz="800" dirty="0" smtClean="0">
                        <a:solidFill>
                          <a:srgbClr val="000000"/>
                        </a:solidFill>
                        <a:effectLst/>
                        <a:latin typeface="Times New Roman" charset="0"/>
                        <a:ea typeface="Times New Roman" charset="0"/>
                      </a:endParaRPr>
                    </a:p>
                    <a:p>
                      <a:pPr marL="0" marR="0" algn="l" defTabSz="914400" rtl="0" eaLnBrk="1" latinLnBrk="0" hangingPunct="1">
                        <a:lnSpc>
                          <a:spcPct val="130000"/>
                        </a:lnSpc>
                        <a:spcBef>
                          <a:spcPts val="0"/>
                        </a:spcBef>
                        <a:spcAft>
                          <a:spcPts val="1200"/>
                        </a:spcAft>
                      </a:pPr>
                      <a:endParaRPr lang="en-GB" sz="800" kern="1200" dirty="0">
                        <a:solidFill>
                          <a:srgbClr val="000000"/>
                        </a:solidFill>
                        <a:effectLst/>
                        <a:latin typeface="Calibri" charset="0"/>
                        <a:ea typeface="Calibri" charset="0"/>
                        <a:cs typeface="Calibri" charset="0"/>
                      </a:endParaRPr>
                    </a:p>
                  </a:txBody>
                  <a:tcPr marL="68580" marR="6858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30000"/>
                        </a:lnSpc>
                        <a:spcBef>
                          <a:spcPts val="0"/>
                        </a:spcBef>
                        <a:spcAft>
                          <a:spcPts val="1200"/>
                        </a:spcAft>
                      </a:pPr>
                      <a:endParaRPr lang="en-GB" sz="800" kern="1200" dirty="0">
                        <a:solidFill>
                          <a:srgbClr val="000000"/>
                        </a:solidFill>
                        <a:effectLst/>
                        <a:latin typeface="Calibri" charset="0"/>
                        <a:ea typeface="Calibri" charset="0"/>
                        <a:cs typeface="Calibri" charset="0"/>
                      </a:endParaRPr>
                    </a:p>
                  </a:txBody>
                  <a:tcPr marL="68580" marR="6858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r>
              <a:tr h="1122084">
                <a:tc>
                  <a:txBody>
                    <a:bodyPr/>
                    <a:lstStyle/>
                    <a:p>
                      <a:pPr marL="0" marR="0" indent="0" algn="l" defTabSz="914400" rtl="0" eaLnBrk="1" fontAlgn="auto" latinLnBrk="0" hangingPunct="1">
                        <a:lnSpc>
                          <a:spcPct val="130000"/>
                        </a:lnSpc>
                        <a:spcBef>
                          <a:spcPts val="600"/>
                        </a:spcBef>
                        <a:spcAft>
                          <a:spcPts val="600"/>
                        </a:spcAft>
                        <a:buClrTx/>
                        <a:buSzTx/>
                        <a:buFontTx/>
                        <a:buNone/>
                        <a:tabLst/>
                        <a:defRPr/>
                      </a:pPr>
                      <a:r>
                        <a:rPr lang="en-GB" sz="800" dirty="0">
                          <a:solidFill>
                            <a:srgbClr val="000000"/>
                          </a:solidFill>
                          <a:effectLst/>
                          <a:latin typeface="Calibri" charset="0"/>
                          <a:ea typeface="Calibri" charset="0"/>
                          <a:cs typeface="Calibri" charset="0"/>
                        </a:rPr>
                        <a:t>Transport is a key issue, and especially could be amongst older women, where a husband may have been the driver. People may find mobility an issue</a:t>
                      </a:r>
                      <a:r>
                        <a:rPr lang="en-GB" sz="800" dirty="0" smtClean="0">
                          <a:solidFill>
                            <a:srgbClr val="000000"/>
                          </a:solidFill>
                          <a:effectLst/>
                          <a:latin typeface="Calibri" charset="0"/>
                          <a:ea typeface="Calibri" charset="0"/>
                          <a:cs typeface="Calibri" charset="0"/>
                        </a:rPr>
                        <a:t>. Public / social transport is a key part of building participation and confidence.</a:t>
                      </a:r>
                      <a:endParaRPr lang="en-GB" sz="800" kern="1200" dirty="0" smtClean="0">
                        <a:solidFill>
                          <a:srgbClr val="000000"/>
                        </a:solidFill>
                        <a:effectLst/>
                        <a:latin typeface="Calibri" charset="0"/>
                        <a:ea typeface="Calibri" charset="0"/>
                        <a:cs typeface="Calibri" charset="0"/>
                      </a:endParaRPr>
                    </a:p>
                  </a:txBody>
                  <a:tcPr marL="68580" marR="6858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30000"/>
                        </a:lnSpc>
                        <a:spcBef>
                          <a:spcPts val="0"/>
                        </a:spcBef>
                        <a:spcAft>
                          <a:spcPts val="1200"/>
                        </a:spcAft>
                        <a:buClrTx/>
                        <a:buSzTx/>
                        <a:buFontTx/>
                        <a:buNone/>
                        <a:tabLst/>
                        <a:defRPr/>
                      </a:pPr>
                      <a:endParaRPr lang="en-GB" sz="800" kern="1200" dirty="0">
                        <a:solidFill>
                          <a:srgbClr val="000000"/>
                        </a:solidFill>
                        <a:effectLst/>
                        <a:latin typeface="Calibri" charset="0"/>
                        <a:ea typeface="Calibri" charset="0"/>
                        <a:cs typeface="Calibri" charset="0"/>
                      </a:endParaRPr>
                    </a:p>
                  </a:txBody>
                  <a:tcPr marL="68580" marR="6858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30000"/>
                        </a:lnSpc>
                        <a:spcBef>
                          <a:spcPts val="0"/>
                        </a:spcBef>
                        <a:spcAft>
                          <a:spcPts val="1200"/>
                        </a:spcAft>
                        <a:buClrTx/>
                        <a:buSzTx/>
                        <a:buFontTx/>
                        <a:buNone/>
                        <a:tabLst/>
                        <a:defRPr/>
                      </a:pPr>
                      <a:r>
                        <a:rPr lang="en-GB" sz="800" dirty="0" smtClean="0">
                          <a:solidFill>
                            <a:srgbClr val="000000"/>
                          </a:solidFill>
                          <a:effectLst/>
                          <a:latin typeface="Calibri" charset="0"/>
                          <a:ea typeface="Calibri" charset="0"/>
                          <a:cs typeface="Calibri" charset="0"/>
                        </a:rPr>
                        <a:t>Is this why messages don’t get through enough to influence behaviour change? </a:t>
                      </a:r>
                      <a:endParaRPr lang="en-GB" sz="800" dirty="0" smtClean="0">
                        <a:solidFill>
                          <a:srgbClr val="000000"/>
                        </a:solidFill>
                        <a:effectLst/>
                        <a:latin typeface="Times New Roman" charset="0"/>
                        <a:ea typeface="Times New Roman" charset="0"/>
                      </a:endParaRPr>
                    </a:p>
                    <a:p>
                      <a:pPr marL="0" marR="0" algn="l" defTabSz="914400" rtl="0" eaLnBrk="1" latinLnBrk="0" hangingPunct="1">
                        <a:lnSpc>
                          <a:spcPct val="130000"/>
                        </a:lnSpc>
                        <a:spcBef>
                          <a:spcPts val="0"/>
                        </a:spcBef>
                        <a:spcAft>
                          <a:spcPts val="1200"/>
                        </a:spcAft>
                      </a:pPr>
                      <a:endParaRPr lang="en-GB" sz="800" kern="1200" dirty="0">
                        <a:solidFill>
                          <a:srgbClr val="000000"/>
                        </a:solidFill>
                        <a:effectLst/>
                        <a:latin typeface="Calibri" charset="0"/>
                        <a:ea typeface="Calibri" charset="0"/>
                        <a:cs typeface="Calibri" charset="0"/>
                      </a:endParaRPr>
                    </a:p>
                  </a:txBody>
                  <a:tcPr marL="68580" marR="6858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30000"/>
                        </a:lnSpc>
                        <a:spcBef>
                          <a:spcPts val="0"/>
                        </a:spcBef>
                        <a:spcAft>
                          <a:spcPts val="1200"/>
                        </a:spcAft>
                      </a:pPr>
                      <a:endParaRPr lang="en-GB" sz="800" kern="1200" dirty="0">
                        <a:solidFill>
                          <a:srgbClr val="000000"/>
                        </a:solidFill>
                        <a:effectLst/>
                        <a:latin typeface="Calibri" charset="0"/>
                        <a:ea typeface="Calibri" charset="0"/>
                        <a:cs typeface="Calibri" charset="0"/>
                      </a:endParaRPr>
                    </a:p>
                  </a:txBody>
                  <a:tcPr marL="68580" marR="6858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30000"/>
                        </a:lnSpc>
                        <a:spcBef>
                          <a:spcPts val="0"/>
                        </a:spcBef>
                        <a:spcAft>
                          <a:spcPts val="1200"/>
                        </a:spcAft>
                      </a:pPr>
                      <a:endParaRPr lang="en-GB" sz="800" kern="1200" dirty="0">
                        <a:solidFill>
                          <a:srgbClr val="000000"/>
                        </a:solidFill>
                        <a:effectLst/>
                        <a:latin typeface="Calibri" charset="0"/>
                        <a:ea typeface="Calibri" charset="0"/>
                        <a:cs typeface="Calibri" charset="0"/>
                      </a:endParaRPr>
                    </a:p>
                  </a:txBody>
                  <a:tcPr marL="68580" marR="68580" marT="0" marB="0">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r>
              <a:tr h="450748">
                <a:tc>
                  <a:txBody>
                    <a:bodyPr/>
                    <a:lstStyle/>
                    <a:p>
                      <a:pPr marL="0" marR="0">
                        <a:lnSpc>
                          <a:spcPct val="130000"/>
                        </a:lnSpc>
                        <a:spcBef>
                          <a:spcPts val="600"/>
                        </a:spcBef>
                        <a:spcAft>
                          <a:spcPts val="600"/>
                        </a:spcAft>
                      </a:pPr>
                      <a:r>
                        <a:rPr lang="en-GB" sz="800" dirty="0">
                          <a:solidFill>
                            <a:srgbClr val="000000"/>
                          </a:solidFill>
                          <a:effectLst/>
                          <a:latin typeface="Calibri" charset="0"/>
                          <a:ea typeface="Calibri" charset="0"/>
                          <a:cs typeface="Calibri" charset="0"/>
                        </a:rPr>
                        <a:t>Peer support is a topic that older people raise through focus groups.</a:t>
                      </a:r>
                      <a:endParaRPr lang="en-GB" sz="800" dirty="0">
                        <a:solidFill>
                          <a:srgbClr val="000000"/>
                        </a:solidFill>
                        <a:effectLst/>
                        <a:latin typeface="Times New Roman" charset="0"/>
                        <a:ea typeface="Times New Roman" charset="0"/>
                      </a:endParaRPr>
                    </a:p>
                  </a:txBody>
                  <a:tcPr marL="68580" marR="68580" marT="0" marB="0">
                    <a:lnT w="12700" cap="flat" cmpd="sng" algn="ctr">
                      <a:solidFill>
                        <a:srgbClr val="002060"/>
                      </a:solidFill>
                      <a:prstDash val="solid"/>
                      <a:round/>
                      <a:headEnd type="none" w="med" len="med"/>
                      <a:tailEnd type="none" w="med" len="med"/>
                    </a:lnT>
                    <a:solidFill>
                      <a:schemeClr val="bg1"/>
                    </a:solidFill>
                  </a:tcPr>
                </a:tc>
                <a:tc>
                  <a:txBody>
                    <a:bodyPr/>
                    <a:lstStyle/>
                    <a:p>
                      <a:pPr marL="0" marR="0" algn="l" defTabSz="914400" rtl="0" eaLnBrk="1" latinLnBrk="0" hangingPunct="1">
                        <a:lnSpc>
                          <a:spcPct val="130000"/>
                        </a:lnSpc>
                        <a:spcBef>
                          <a:spcPts val="0"/>
                        </a:spcBef>
                        <a:spcAft>
                          <a:spcPts val="1200"/>
                        </a:spcAft>
                      </a:pPr>
                      <a:endParaRPr lang="en-GB" sz="800" kern="1200" dirty="0">
                        <a:solidFill>
                          <a:srgbClr val="000000"/>
                        </a:solidFill>
                        <a:effectLst/>
                        <a:latin typeface="Calibri" charset="0"/>
                        <a:ea typeface="Calibri" charset="0"/>
                        <a:cs typeface="Calibri" charset="0"/>
                      </a:endParaRPr>
                    </a:p>
                  </a:txBody>
                  <a:tcPr marL="68580" marR="68580" marT="0" marB="0">
                    <a:lnT w="12700" cap="flat" cmpd="sng" algn="ctr">
                      <a:solidFill>
                        <a:srgbClr val="002060"/>
                      </a:solidFill>
                      <a:prstDash val="solid"/>
                      <a:round/>
                      <a:headEnd type="none" w="med" len="med"/>
                      <a:tailEnd type="none" w="med" len="med"/>
                    </a:lnT>
                    <a:solidFill>
                      <a:schemeClr val="bg1"/>
                    </a:solidFill>
                  </a:tcPr>
                </a:tc>
                <a:tc>
                  <a:txBody>
                    <a:bodyPr/>
                    <a:lstStyle/>
                    <a:p>
                      <a:pPr marL="0" marR="0" algn="l" defTabSz="914400" rtl="0" eaLnBrk="1" latinLnBrk="0" hangingPunct="1">
                        <a:lnSpc>
                          <a:spcPct val="130000"/>
                        </a:lnSpc>
                        <a:spcBef>
                          <a:spcPts val="0"/>
                        </a:spcBef>
                        <a:spcAft>
                          <a:spcPts val="1200"/>
                        </a:spcAft>
                      </a:pPr>
                      <a:r>
                        <a:rPr lang="en-GB" sz="800" kern="1200" dirty="0">
                          <a:solidFill>
                            <a:srgbClr val="000000"/>
                          </a:solidFill>
                          <a:effectLst/>
                          <a:latin typeface="Calibri" charset="0"/>
                          <a:ea typeface="Calibri" charset="0"/>
                          <a:cs typeface="Calibri" charset="0"/>
                        </a:rPr>
                        <a:t> </a:t>
                      </a:r>
                    </a:p>
                  </a:txBody>
                  <a:tcPr marL="68580" marR="68580" marT="0" marB="0">
                    <a:lnT w="12700" cap="flat" cmpd="sng" algn="ctr">
                      <a:solidFill>
                        <a:srgbClr val="002060"/>
                      </a:solidFill>
                      <a:prstDash val="solid"/>
                      <a:round/>
                      <a:headEnd type="none" w="med" len="med"/>
                      <a:tailEnd type="none" w="med" len="med"/>
                    </a:lnT>
                    <a:solidFill>
                      <a:schemeClr val="bg1"/>
                    </a:solidFill>
                  </a:tcPr>
                </a:tc>
                <a:tc>
                  <a:txBody>
                    <a:bodyPr/>
                    <a:lstStyle/>
                    <a:p>
                      <a:pPr marL="0" marR="0" algn="l" defTabSz="914400" rtl="0" eaLnBrk="1" latinLnBrk="0" hangingPunct="1">
                        <a:lnSpc>
                          <a:spcPct val="130000"/>
                        </a:lnSpc>
                        <a:spcBef>
                          <a:spcPts val="0"/>
                        </a:spcBef>
                        <a:spcAft>
                          <a:spcPts val="1200"/>
                        </a:spcAft>
                      </a:pPr>
                      <a:endParaRPr lang="en-GB" sz="800" kern="1200" dirty="0">
                        <a:solidFill>
                          <a:srgbClr val="000000"/>
                        </a:solidFill>
                        <a:effectLst/>
                        <a:latin typeface="Calibri" charset="0"/>
                        <a:ea typeface="Calibri" charset="0"/>
                        <a:cs typeface="Calibri" charset="0"/>
                      </a:endParaRPr>
                    </a:p>
                  </a:txBody>
                  <a:tcPr marL="68580" marR="68580" marT="0" marB="0">
                    <a:lnT w="12700" cap="flat" cmpd="sng" algn="ctr">
                      <a:solidFill>
                        <a:srgbClr val="002060"/>
                      </a:solidFill>
                      <a:prstDash val="solid"/>
                      <a:round/>
                      <a:headEnd type="none" w="med" len="med"/>
                      <a:tailEnd type="none" w="med" len="med"/>
                    </a:lnT>
                    <a:solidFill>
                      <a:schemeClr val="bg1"/>
                    </a:solidFill>
                  </a:tcPr>
                </a:tc>
                <a:tc>
                  <a:txBody>
                    <a:bodyPr/>
                    <a:lstStyle/>
                    <a:p>
                      <a:pPr marL="0" marR="0" algn="l" defTabSz="914400" rtl="0" eaLnBrk="1" latinLnBrk="0" hangingPunct="1">
                        <a:lnSpc>
                          <a:spcPct val="130000"/>
                        </a:lnSpc>
                        <a:spcBef>
                          <a:spcPts val="0"/>
                        </a:spcBef>
                        <a:spcAft>
                          <a:spcPts val="1200"/>
                        </a:spcAft>
                      </a:pPr>
                      <a:endParaRPr lang="en-GB" sz="800" kern="1200" dirty="0">
                        <a:solidFill>
                          <a:srgbClr val="000000"/>
                        </a:solidFill>
                        <a:effectLst/>
                        <a:latin typeface="Calibri" charset="0"/>
                        <a:ea typeface="Calibri" charset="0"/>
                        <a:cs typeface="Calibri" charset="0"/>
                      </a:endParaRPr>
                    </a:p>
                  </a:txBody>
                  <a:tcPr marL="68580" marR="68580" marT="0" marB="0">
                    <a:lnT w="12700" cap="flat" cmpd="sng" algn="ctr">
                      <a:solidFill>
                        <a:srgbClr val="002060"/>
                      </a:solidFill>
                      <a:prstDash val="solid"/>
                      <a:round/>
                      <a:headEnd type="none" w="med" len="med"/>
                      <a:tailEnd type="none" w="med" len="med"/>
                    </a:lnT>
                    <a:solidFill>
                      <a:schemeClr val="bg1"/>
                    </a:solidFill>
                  </a:tcPr>
                </a:tc>
              </a:tr>
            </a:tbl>
          </a:graphicData>
        </a:graphic>
      </p:graphicFrame>
      <p:sp>
        <p:nvSpPr>
          <p:cNvPr id="16" name="Snip Single Corner Rectangle 15">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17" name="Snip Single Corner Rectangle 16">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8" name="Snip Single Corner Rectangle 17">
            <a:hlinkClick r:id="rId4" action="ppaction://hlinksldjump"/>
          </p:cNvPr>
          <p:cNvSpPr/>
          <p:nvPr/>
        </p:nvSpPr>
        <p:spPr>
          <a:xfrm>
            <a:off x="247288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9" name="Snip Single Corner Rectangle 18">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20" name="Snip Single Corner Rectangle 19">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21" name="Rectangle 20"/>
          <p:cNvSpPr/>
          <p:nvPr/>
        </p:nvSpPr>
        <p:spPr>
          <a:xfrm>
            <a:off x="2503546"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63324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Rectangle 9"/>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48</a:t>
            </a:fld>
            <a:endParaRPr lang="en-US" dirty="0"/>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MSK: </a:t>
            </a:r>
            <a:endParaRPr lang="en-GB" sz="1400" b="1" dirty="0" smtClean="0">
              <a:solidFill>
                <a:schemeClr val="bg1"/>
              </a:solidFill>
              <a:effectLst/>
              <a:latin typeface="Calibri" charset="0"/>
              <a:ea typeface="Calibri" charset="0"/>
              <a:cs typeface="Calibri" charset="0"/>
            </a:endParaRPr>
          </a:p>
        </p:txBody>
      </p:sp>
      <p:sp>
        <p:nvSpPr>
          <p:cNvPr id="7" name="Rectangle 6"/>
          <p:cNvSpPr/>
          <p:nvPr/>
        </p:nvSpPr>
        <p:spPr>
          <a:xfrm>
            <a:off x="601883" y="1515435"/>
            <a:ext cx="7901891" cy="3477875"/>
          </a:xfrm>
          <a:prstGeom prst="rect">
            <a:avLst/>
          </a:prstGeom>
        </p:spPr>
        <p:txBody>
          <a:bodyPr wrap="square">
            <a:spAutoFit/>
          </a:bodyPr>
          <a:lstStyle/>
          <a:p>
            <a:pPr marL="342900" marR="0" lvl="0" indent="-342900">
              <a:spcBef>
                <a:spcPts val="0"/>
              </a:spcBef>
              <a:spcAft>
                <a:spcPts val="0"/>
              </a:spcAft>
              <a:buFont typeface="Arial" charset="0"/>
              <a:buChar char="●"/>
            </a:pPr>
            <a:endParaRPr lang="en-GB" sz="1100" dirty="0" smtClean="0">
              <a:solidFill>
                <a:srgbClr val="002060"/>
              </a:solidFill>
              <a:effectLst/>
              <a:ea typeface="Calibri" charset="0"/>
              <a:cs typeface="Calibri"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Early prevention across a life-course approach.</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Keeping active, but what's 'fun' for you?</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Who are the 'drivers' of programmes? Service users? Keep them motivated to stay engaged and in the community.</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Seek behavioural change across the populations.</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We are not good at sharing best practice.</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Major employers need to take up the mantle a little more.</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The Chartered Society of Physiotherapy has advanced info but is not necessarily filtered down.</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We should embrace innovations faster.</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Digital technology needs to be less 'medical'.</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Urgent solutions are needed to empower patient self-management.</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Need for public health awareness campaigns, e.g., on the importance of exercise and keeping active.</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Make better use of community assets to spread the word, e.g., fire and rescue services, police, local authority sports centres.</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Our approach to health literacy needs to be addressed to get it right. Do service users know about MSK?</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Changing the narrative on MSK - look more at healthy life expectancy not just overall life expectancy.</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MSK QOF - exercise and movement, but needs research, and needs to be fun.</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Simplify pathways and make them fun too.</a:t>
            </a:r>
            <a:endParaRPr lang="en-GB" sz="1100" dirty="0" smtClean="0">
              <a:solidFill>
                <a:srgbClr val="002060"/>
              </a:solidFill>
              <a:effectLst/>
              <a:ea typeface="Arial" charset="0"/>
              <a:cs typeface="Arial" charset="0"/>
            </a:endParaRPr>
          </a:p>
          <a:p>
            <a:pPr marL="342900" marR="0" lvl="0" indent="-342900">
              <a:spcBef>
                <a:spcPts val="0"/>
              </a:spcBef>
              <a:spcAft>
                <a:spcPts val="0"/>
              </a:spcAft>
              <a:buFont typeface="Arial" charset="0"/>
              <a:buChar char="●"/>
            </a:pPr>
            <a:r>
              <a:rPr lang="en-GB" sz="1100" dirty="0" smtClean="0">
                <a:solidFill>
                  <a:srgbClr val="002060"/>
                </a:solidFill>
                <a:effectLst/>
                <a:ea typeface="Calibri" charset="0"/>
                <a:cs typeface="Calibri" charset="0"/>
              </a:rPr>
              <a:t>We place our focus on the problem, i.e., those that have fallen, but we need to take a more preventative and proactive approach</a:t>
            </a:r>
            <a:r>
              <a:rPr lang="en-GB" sz="1100" b="1" u="sng" dirty="0" smtClean="0">
                <a:solidFill>
                  <a:srgbClr val="002060"/>
                </a:solidFill>
                <a:effectLst/>
                <a:ea typeface="Calibri" charset="0"/>
                <a:cs typeface="Calibri" charset="0"/>
              </a:rPr>
              <a:t> </a:t>
            </a:r>
            <a:r>
              <a:rPr lang="en-GB" sz="1100" dirty="0" smtClean="0">
                <a:solidFill>
                  <a:srgbClr val="002060"/>
                </a:solidFill>
                <a:effectLst/>
                <a:ea typeface="Calibri" charset="0"/>
                <a:cs typeface="Calibri" charset="0"/>
              </a:rPr>
              <a:t>with more awareness raising programmes.</a:t>
            </a:r>
            <a:endParaRPr lang="en-GB" sz="1100" dirty="0" smtClean="0">
              <a:solidFill>
                <a:srgbClr val="002060"/>
              </a:solidFill>
              <a:effectLst/>
              <a:ea typeface="Arial" charset="0"/>
              <a:cs typeface="Arial" charset="0"/>
            </a:endParaRPr>
          </a:p>
          <a:p>
            <a:pPr marL="342900" lvl="0" indent="-342900">
              <a:buFont typeface="Arial" charset="0"/>
              <a:buChar char="●"/>
            </a:pPr>
            <a:r>
              <a:rPr lang="en-GB" sz="1100" dirty="0" smtClean="0">
                <a:solidFill>
                  <a:srgbClr val="002060"/>
                </a:solidFill>
                <a:effectLst/>
                <a:ea typeface="Calibri" charset="0"/>
                <a:cs typeface="Calibri" charset="0"/>
              </a:rPr>
              <a:t>People's needs don't change overnight, back to the question of who is an 'older person'?</a:t>
            </a:r>
            <a:endParaRPr lang="en-GB" sz="1100" dirty="0">
              <a:solidFill>
                <a:srgbClr val="002060"/>
              </a:solidFill>
              <a:effectLst/>
              <a:ea typeface="Arial" charset="0"/>
              <a:cs typeface="Arial" charset="0"/>
            </a:endParaRPr>
          </a:p>
        </p:txBody>
      </p:sp>
      <p:sp>
        <p:nvSpPr>
          <p:cNvPr id="16" name="Snip Single Corner Rectangle 15">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17" name="Snip Single Corner Rectangle 16">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8" name="Snip Single Corner Rectangle 17">
            <a:hlinkClick r:id="rId4" action="ppaction://hlinksldjump"/>
          </p:cNvPr>
          <p:cNvSpPr/>
          <p:nvPr/>
        </p:nvSpPr>
        <p:spPr>
          <a:xfrm>
            <a:off x="2472880"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9" name="Snip Single Corner Rectangle 18">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20" name="Snip Single Corner Rectangle 19">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21" name="Rectangle 20"/>
          <p:cNvSpPr/>
          <p:nvPr/>
        </p:nvSpPr>
        <p:spPr>
          <a:xfrm>
            <a:off x="2503546"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42629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Rectangle 9"/>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49</a:t>
            </a:fld>
            <a:endParaRPr lang="en-US" dirty="0"/>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Cross-Sectoral, Trans-Regional Collaboration:</a:t>
            </a:r>
          </a:p>
        </p:txBody>
      </p:sp>
      <p:sp>
        <p:nvSpPr>
          <p:cNvPr id="7" name="Rectangle 6"/>
          <p:cNvSpPr/>
          <p:nvPr/>
        </p:nvSpPr>
        <p:spPr>
          <a:xfrm>
            <a:off x="601883" y="1515435"/>
            <a:ext cx="7901891" cy="5001369"/>
          </a:xfrm>
          <a:prstGeom prst="rect">
            <a:avLst/>
          </a:prstGeom>
        </p:spPr>
        <p:txBody>
          <a:bodyPr wrap="square">
            <a:spAutoFit/>
          </a:bodyPr>
          <a:lstStyle/>
          <a:p>
            <a:pPr marL="171450" lvl="0" indent="-171450">
              <a:buFont typeface="Arial" charset="0"/>
              <a:buChar char="•"/>
            </a:pPr>
            <a:endParaRPr lang="en-GB" sz="1100" dirty="0" smtClean="0">
              <a:solidFill>
                <a:srgbClr val="002060"/>
              </a:solidFill>
            </a:endParaRPr>
          </a:p>
          <a:p>
            <a:pPr marL="171450" lvl="0" indent="-171450">
              <a:buFont typeface="Arial" charset="0"/>
              <a:buChar char="•"/>
            </a:pPr>
            <a:r>
              <a:rPr lang="en-GB" sz="1100" dirty="0" smtClean="0">
                <a:solidFill>
                  <a:srgbClr val="002060"/>
                </a:solidFill>
              </a:rPr>
              <a:t>Connected </a:t>
            </a:r>
            <a:r>
              <a:rPr lang="en-GB" sz="1100" dirty="0">
                <a:solidFill>
                  <a:srgbClr val="002060"/>
                </a:solidFill>
              </a:rPr>
              <a:t>Healthy Cities (CHC) project as an exemplar model of trans-regional collaboration.</a:t>
            </a:r>
          </a:p>
          <a:p>
            <a:pPr marL="171450" lvl="0" indent="-171450">
              <a:buFont typeface="Arial" charset="0"/>
              <a:buChar char="•"/>
            </a:pPr>
            <a:r>
              <a:rPr lang="en-GB" sz="1100" dirty="0">
                <a:solidFill>
                  <a:srgbClr val="002060"/>
                </a:solidFill>
              </a:rPr>
              <a:t>Multi-disciplinary approach is crucial and shouldn't just be about a room full of GPs, but opportunity for cross-fertilisation of learning.</a:t>
            </a:r>
          </a:p>
          <a:p>
            <a:pPr marL="171450" lvl="0" indent="-171450">
              <a:buFont typeface="Arial" charset="0"/>
              <a:buChar char="•"/>
            </a:pPr>
            <a:r>
              <a:rPr lang="en-GB" sz="1100" u="sng" dirty="0">
                <a:solidFill>
                  <a:srgbClr val="002060"/>
                </a:solidFill>
              </a:rPr>
              <a:t>Priority must be given to patient and public involvement as the next step.</a:t>
            </a:r>
            <a:endParaRPr lang="en-GB" sz="1100" dirty="0">
              <a:solidFill>
                <a:srgbClr val="002060"/>
              </a:solidFill>
            </a:endParaRPr>
          </a:p>
          <a:p>
            <a:pPr marL="171450" lvl="0" indent="-171450">
              <a:buFont typeface="Arial" charset="0"/>
              <a:buChar char="•"/>
            </a:pPr>
            <a:r>
              <a:rPr lang="en-GB" sz="1100" dirty="0">
                <a:solidFill>
                  <a:srgbClr val="002060"/>
                </a:solidFill>
              </a:rPr>
              <a:t>Leeds Beckett University have developed a protein pill to boost the dietary needs of older people. This offers an opportunity for trans-regional collaboration between Leeds Beckett and a similar sized institution.</a:t>
            </a:r>
          </a:p>
          <a:p>
            <a:pPr marL="171450" lvl="0" indent="-171450">
              <a:buFont typeface="Arial" charset="0"/>
              <a:buChar char="•"/>
            </a:pPr>
            <a:r>
              <a:rPr lang="en-GB" sz="1100" dirty="0">
                <a:solidFill>
                  <a:srgbClr val="002060"/>
                </a:solidFill>
              </a:rPr>
              <a:t>The key to success of a trans-regional programme of collaboration in AHA will be to start small and grow.</a:t>
            </a:r>
          </a:p>
          <a:p>
            <a:pPr marL="171450" lvl="0" indent="-171450">
              <a:buFont typeface="Arial" charset="0"/>
              <a:buChar char="•"/>
            </a:pPr>
            <a:r>
              <a:rPr lang="en-GB" sz="1100" dirty="0">
                <a:solidFill>
                  <a:srgbClr val="002060"/>
                </a:solidFill>
              </a:rPr>
              <a:t>The AHA North Operations Executive should create thematic programmes of work, e.g., Atrial Fibrillation, falls and fractures, themes that all four AHSNs are currently strong in.</a:t>
            </a:r>
          </a:p>
          <a:p>
            <a:pPr marL="171450" lvl="0" indent="-171450">
              <a:buFont typeface="Arial" charset="0"/>
              <a:buChar char="•"/>
            </a:pPr>
            <a:r>
              <a:rPr lang="en-GB" sz="1100" dirty="0">
                <a:solidFill>
                  <a:srgbClr val="002060"/>
                </a:solidFill>
              </a:rPr>
              <a:t>What we should stop doing is as important as asking what we should be doing. Let's do what works, but to do that we need to know what doesn't work, and we need robust evaluation to have been undertaken before implementation happens.</a:t>
            </a:r>
          </a:p>
          <a:p>
            <a:pPr marL="171450" lvl="0" indent="-171450">
              <a:buFont typeface="Arial" charset="0"/>
              <a:buChar char="•"/>
            </a:pPr>
            <a:r>
              <a:rPr lang="en-GB" sz="1100" dirty="0">
                <a:solidFill>
                  <a:srgbClr val="002060"/>
                </a:solidFill>
              </a:rPr>
              <a:t>An 'Atlas for the North' on AHA best practices would be a great start, as one easy portal via the NHSA website, which includes funding opportunities.</a:t>
            </a:r>
          </a:p>
          <a:p>
            <a:pPr marL="171450" lvl="0" indent="-171450">
              <a:buFont typeface="Arial" charset="0"/>
              <a:buChar char="•"/>
            </a:pPr>
            <a:r>
              <a:rPr lang="en-GB" sz="1100" dirty="0">
                <a:solidFill>
                  <a:srgbClr val="002060"/>
                </a:solidFill>
              </a:rPr>
              <a:t>A stronger narrative is needed for the AHA North programme to enable patient and public engagement - "I'm not old!"</a:t>
            </a:r>
          </a:p>
          <a:p>
            <a:pPr marL="171450" lvl="0" indent="-171450">
              <a:buFont typeface="Arial" charset="0"/>
              <a:buChar char="•"/>
            </a:pPr>
            <a:r>
              <a:rPr lang="en-GB" sz="1100" dirty="0">
                <a:solidFill>
                  <a:srgbClr val="002060"/>
                </a:solidFill>
              </a:rPr>
              <a:t>Prevention of falls vs. prevention of injury (material science and specialist furniture).</a:t>
            </a:r>
          </a:p>
          <a:p>
            <a:pPr marL="171450" lvl="0" indent="-171450">
              <a:buFont typeface="Arial" charset="0"/>
              <a:buChar char="•"/>
            </a:pPr>
            <a:r>
              <a:rPr lang="en-GB" sz="1100" dirty="0">
                <a:solidFill>
                  <a:srgbClr val="002060"/>
                </a:solidFill>
              </a:rPr>
              <a:t>Getting technology to the consumer - companies can access CCGs or AHSNs to support this, but where are the access points?</a:t>
            </a:r>
          </a:p>
          <a:p>
            <a:pPr marL="171450" lvl="0" indent="-171450">
              <a:buFont typeface="Arial" charset="0"/>
              <a:buChar char="•"/>
            </a:pPr>
            <a:r>
              <a:rPr lang="en-GB" sz="1100" dirty="0">
                <a:solidFill>
                  <a:srgbClr val="002060"/>
                </a:solidFill>
              </a:rPr>
              <a:t>Bring wider stakeholders together, work with the third sector organisations like Age UK and similar organisations to support community services.</a:t>
            </a:r>
          </a:p>
          <a:p>
            <a:pPr marL="171450" lvl="0" indent="-171450">
              <a:buFont typeface="Arial" charset="0"/>
              <a:buChar char="•"/>
            </a:pPr>
            <a:r>
              <a:rPr lang="en-GB" sz="1100" dirty="0">
                <a:solidFill>
                  <a:srgbClr val="002060"/>
                </a:solidFill>
              </a:rPr>
              <a:t>Education and AHA: at what point does an educative message start? Should we be aiming at the 40-50 age group instead of the 60-70 and we should be taking the message into schools?</a:t>
            </a:r>
          </a:p>
          <a:p>
            <a:pPr marL="171450" lvl="0" indent="-171450">
              <a:buFont typeface="Arial" charset="0"/>
              <a:buChar char="•"/>
            </a:pPr>
            <a:r>
              <a:rPr lang="en-GB" sz="1100" dirty="0">
                <a:solidFill>
                  <a:srgbClr val="002060"/>
                </a:solidFill>
              </a:rPr>
              <a:t>The CHC model is funded by HM Government, so how do people share good practice if it is not funded?</a:t>
            </a:r>
          </a:p>
          <a:p>
            <a:pPr marL="171450" lvl="0" indent="-171450">
              <a:buFont typeface="Arial" charset="0"/>
              <a:buChar char="•"/>
            </a:pPr>
            <a:r>
              <a:rPr lang="en-GB" sz="1100" dirty="0">
                <a:solidFill>
                  <a:srgbClr val="002060"/>
                </a:solidFill>
              </a:rPr>
              <a:t>There is a very real need to share good practice and new ideas happening in the NHS at a regional level. Is there a system leadership role at regional level?</a:t>
            </a:r>
          </a:p>
          <a:p>
            <a:pPr marL="171450" lvl="0" indent="-171450">
              <a:buFont typeface="Arial" charset="0"/>
              <a:buChar char="•"/>
            </a:pPr>
            <a:r>
              <a:rPr lang="en-GB" sz="1100" dirty="0">
                <a:solidFill>
                  <a:srgbClr val="002060"/>
                </a:solidFill>
              </a:rPr>
              <a:t>AHSNs are starting to work together on similar pieces of work, and the NHSA is best suited to provide the support to this programme.</a:t>
            </a:r>
          </a:p>
          <a:p>
            <a:pPr marL="171450" lvl="0" indent="-171450">
              <a:buFont typeface="Arial" charset="0"/>
              <a:buChar char="•"/>
            </a:pPr>
            <a:r>
              <a:rPr lang="en-GB" sz="1100" dirty="0">
                <a:solidFill>
                  <a:srgbClr val="002060"/>
                </a:solidFill>
              </a:rPr>
              <a:t>We need to focus on the top three priorities for the region.</a:t>
            </a:r>
          </a:p>
          <a:p>
            <a:pPr marL="171450" lvl="0" indent="-171450">
              <a:buFont typeface="Arial" charset="0"/>
              <a:buChar char="•"/>
            </a:pPr>
            <a:r>
              <a:rPr lang="en-GB" sz="1100" dirty="0">
                <a:solidFill>
                  <a:srgbClr val="002060"/>
                </a:solidFill>
              </a:rPr>
              <a:t>How do commissioners hear about initiatives?</a:t>
            </a:r>
          </a:p>
          <a:p>
            <a:pPr marL="171450" lvl="0" indent="-171450">
              <a:buFont typeface="Arial" charset="0"/>
              <a:buChar char="•"/>
            </a:pPr>
            <a:r>
              <a:rPr lang="en-GB" sz="1100" dirty="0">
                <a:solidFill>
                  <a:srgbClr val="002060"/>
                </a:solidFill>
              </a:rPr>
              <a:t>There needs to be the attitude to share things that haven't worked as well, namely be given permission to fail and fail fast.</a:t>
            </a:r>
          </a:p>
          <a:p>
            <a:pPr marL="171450" lvl="0" indent="-171450">
              <a:buFont typeface="Arial" charset="0"/>
              <a:buChar char="•"/>
            </a:pPr>
            <a:r>
              <a:rPr lang="en-GB" sz="1100" dirty="0">
                <a:solidFill>
                  <a:srgbClr val="002060"/>
                </a:solidFill>
              </a:rPr>
              <a:t>Academic Institutions need to produce an evidence base and get it from various sources.</a:t>
            </a:r>
          </a:p>
          <a:p>
            <a:pPr marL="171450" lvl="0" indent="-171450">
              <a:buFont typeface="Arial" charset="0"/>
              <a:buChar char="•"/>
            </a:pPr>
            <a:r>
              <a:rPr lang="en-GB" sz="1100" dirty="0">
                <a:solidFill>
                  <a:srgbClr val="002060"/>
                </a:solidFill>
              </a:rPr>
              <a:t>The NHS is prone to reinventing wheels as it is not quick to share good practice</a:t>
            </a:r>
            <a:r>
              <a:rPr lang="en-GB" sz="1100" dirty="0" smtClean="0">
                <a:solidFill>
                  <a:srgbClr val="002060"/>
                </a:solidFill>
              </a:rPr>
              <a:t>.</a:t>
            </a:r>
            <a:endParaRPr lang="en-GB" sz="1100" dirty="0">
              <a:solidFill>
                <a:srgbClr val="002060"/>
              </a:solidFill>
            </a:endParaRPr>
          </a:p>
        </p:txBody>
      </p:sp>
      <p:sp>
        <p:nvSpPr>
          <p:cNvPr id="16" name="Snip Single Corner Rectangle 15">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17" name="Snip Single Corner Rectangle 16">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8" name="Snip Single Corner Rectangle 17">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9" name="Snip Single Corner Rectangle 18">
            <a:hlinkClick r:id="rId5" action="ppaction://hlinksldjump"/>
          </p:cNvPr>
          <p:cNvSpPr/>
          <p:nvPr/>
        </p:nvSpPr>
        <p:spPr>
          <a:xfrm>
            <a:off x="3660829"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20" name="Snip Single Corner Rectangle 19">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21" name="Rectangle 20"/>
          <p:cNvSpPr/>
          <p:nvPr/>
        </p:nvSpPr>
        <p:spPr>
          <a:xfrm>
            <a:off x="3694390"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4533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Rectangle 6"/>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Foreword</a:t>
            </a:r>
            <a:r>
              <a:rPr lang="en-US" sz="2000" b="1" dirty="0">
                <a:solidFill>
                  <a:srgbClr val="002060"/>
                </a:solidFill>
                <a:latin typeface="+mn-lt"/>
              </a:rPr>
              <a:t>: 	Dr Hakim Yadi, OBE, CEO of the Northern Health Science </a:t>
            </a:r>
            <a:r>
              <a:rPr lang="en-US" sz="2000" b="1" dirty="0" smtClean="0">
                <a:solidFill>
                  <a:srgbClr val="002060"/>
                </a:solidFill>
                <a:latin typeface="+mn-lt"/>
              </a:rPr>
              <a:t>			Alliance </a:t>
            </a:r>
            <a:r>
              <a:rPr lang="en-US" sz="2000" b="1" dirty="0">
                <a:solidFill>
                  <a:srgbClr val="002060"/>
                </a:solidFill>
                <a:latin typeface="+mn-lt"/>
              </a:rPr>
              <a:t>(NHSA</a:t>
            </a:r>
            <a:r>
              <a:rPr lang="en-US" sz="2000" b="1" dirty="0" smtClean="0">
                <a:solidFill>
                  <a:srgbClr val="002060"/>
                </a:solidFill>
                <a:latin typeface="+mn-lt"/>
              </a:rPr>
              <a:t>)</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p:spPr>
        <p:txBody>
          <a:bodyPr wrap="square" rtlCol="0">
            <a:noAutofit/>
          </a:bodyPr>
          <a:lstStyle/>
          <a:p>
            <a:r>
              <a:rPr lang="en-US" sz="1100" dirty="0" smtClean="0">
                <a:solidFill>
                  <a:prstClr val="black"/>
                </a:solidFill>
              </a:rPr>
              <a:t>The </a:t>
            </a:r>
            <a:r>
              <a:rPr lang="en-US" sz="1100" dirty="0">
                <a:solidFill>
                  <a:prstClr val="black"/>
                </a:solidFill>
              </a:rPr>
              <a:t>North’s expertise in active and healthy ageing is second to none, with centres of international excellence located across the region. Last year, the outputs from a rigourous assessment process by a panel of independent experts from across Europe demonstrated that not only is the North leading the way on helping people live fuller and more active lives but is also leading on health research and innovation in ageing. These two activities combined mean we have the potential to make a very real difference to millions of people’s lives</a:t>
            </a:r>
            <a:r>
              <a:rPr lang="en-US" sz="1100" dirty="0" smtClean="0">
                <a:solidFill>
                  <a:prstClr val="black"/>
                </a:solidFill>
              </a:rPr>
              <a:t>.</a:t>
            </a:r>
          </a:p>
          <a:p>
            <a:endParaRPr lang="en-US" sz="1100" dirty="0">
              <a:solidFill>
                <a:prstClr val="black"/>
              </a:solidFill>
            </a:endParaRPr>
          </a:p>
          <a:p>
            <a:r>
              <a:rPr lang="en-US" sz="1100" dirty="0">
                <a:solidFill>
                  <a:prstClr val="black"/>
                </a:solidFill>
              </a:rPr>
              <a:t>The Northern Health Science Alliance (NHSA) has supported our member organisations in the North East, North West Coast, Greater Manchester and Yorkshire and Humber </a:t>
            </a:r>
            <a:r>
              <a:rPr lang="en-US" sz="1100" dirty="0" smtClean="0">
                <a:solidFill>
                  <a:prstClr val="black"/>
                </a:solidFill>
              </a:rPr>
              <a:t>areas</a:t>
            </a:r>
            <a:r>
              <a:rPr lang="en-US" sz="1100" dirty="0">
                <a:solidFill>
                  <a:prstClr val="black"/>
                </a:solidFill>
              </a:rPr>
              <a:t> throughout the AHA Reference Site application process last year, and more recently to realise a much-needed coordinated alignment, and is proud to be an on-going partner in the Active and Healthy Ageing North (AHA North) programme of activity that has been created</a:t>
            </a:r>
            <a:r>
              <a:rPr lang="en-US" sz="1100" dirty="0" smtClean="0">
                <a:solidFill>
                  <a:prstClr val="black"/>
                </a:solidFill>
              </a:rPr>
              <a:t>.</a:t>
            </a:r>
          </a:p>
          <a:p>
            <a:endParaRPr lang="en-US" sz="1100" dirty="0">
              <a:solidFill>
                <a:prstClr val="black"/>
              </a:solidFill>
            </a:endParaRPr>
          </a:p>
          <a:p>
            <a:r>
              <a:rPr lang="en-US" sz="1100" b="1" dirty="0">
                <a:solidFill>
                  <a:prstClr val="black"/>
                </a:solidFill>
              </a:rPr>
              <a:t>Dr Hakim Yadi OBE</a:t>
            </a:r>
          </a:p>
          <a:p>
            <a:r>
              <a:rPr lang="en-US" sz="1100" b="1" dirty="0">
                <a:solidFill>
                  <a:prstClr val="black"/>
                </a:solidFill>
              </a:rPr>
              <a:t>CEO of the Northern Health Science Alliance (NHSA)</a:t>
            </a: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endParaRPr lang="en-GB" sz="1100" dirty="0">
              <a:solidFill>
                <a:prstClr val="black"/>
              </a:solidFill>
            </a:endParaRPr>
          </a:p>
        </p:txBody>
      </p:sp>
      <p:sp>
        <p:nvSpPr>
          <p:cNvPr id="3" name="Slide Number Placeholder 2"/>
          <p:cNvSpPr>
            <a:spLocks noGrp="1"/>
          </p:cNvSpPr>
          <p:nvPr>
            <p:ph type="sldNum" sz="quarter" idx="12"/>
          </p:nvPr>
        </p:nvSpPr>
        <p:spPr/>
        <p:txBody>
          <a:bodyPr/>
          <a:lstStyle/>
          <a:p>
            <a:fld id="{51EBC56D-8F5C-7949-8D1D-24C762F06475}" type="slidenum">
              <a:rPr lang="en-US" smtClean="0">
                <a:solidFill>
                  <a:prstClr val="black">
                    <a:tint val="75000"/>
                  </a:prstClr>
                </a:solidFill>
              </a:rPr>
              <a:pPr/>
              <a:t>5</a:t>
            </a:fld>
            <a:endParaRPr lang="en-US" dirty="0">
              <a:solidFill>
                <a:prstClr val="black">
                  <a:tint val="75000"/>
                </a:prstClr>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3396" y="1269551"/>
            <a:ext cx="3391200" cy="5086800"/>
          </a:xfrm>
          <a:prstGeom prst="rect">
            <a:avLst/>
          </a:prstGeom>
          <a:noFill/>
          <a:ln>
            <a:noFill/>
          </a:ln>
        </p:spPr>
      </p:pic>
    </p:spTree>
    <p:extLst>
      <p:ext uri="{BB962C8B-B14F-4D97-AF65-F5344CB8AC3E}">
        <p14:creationId xmlns:p14="http://schemas.microsoft.com/office/powerpoint/2010/main" val="11133806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Rectangle 9"/>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50</a:t>
            </a:fld>
            <a:endParaRPr lang="en-US" dirty="0"/>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Cross-Sectoral, Trans-Regional Collaboration:	 </a:t>
            </a:r>
            <a:endParaRPr lang="en-GB" sz="1000" b="1" dirty="0" smtClean="0">
              <a:solidFill>
                <a:schemeClr val="bg1"/>
              </a:solidFill>
              <a:effectLst/>
              <a:latin typeface="Calibri" charset="0"/>
              <a:ea typeface="Calibri" charset="0"/>
              <a:cs typeface="Calibri" charset="0"/>
            </a:endParaRPr>
          </a:p>
        </p:txBody>
      </p:sp>
      <p:sp>
        <p:nvSpPr>
          <p:cNvPr id="7" name="Rectangle 6"/>
          <p:cNvSpPr/>
          <p:nvPr/>
        </p:nvSpPr>
        <p:spPr>
          <a:xfrm>
            <a:off x="601883" y="1515435"/>
            <a:ext cx="7901891" cy="1615827"/>
          </a:xfrm>
          <a:prstGeom prst="rect">
            <a:avLst/>
          </a:prstGeom>
        </p:spPr>
        <p:txBody>
          <a:bodyPr wrap="square">
            <a:spAutoFit/>
          </a:bodyPr>
          <a:lstStyle/>
          <a:p>
            <a:pPr marL="171450" lvl="0" indent="-171450">
              <a:buFont typeface="Arial" charset="0"/>
              <a:buChar char="•"/>
            </a:pPr>
            <a:endParaRPr lang="en-GB" sz="1100" dirty="0" smtClean="0">
              <a:solidFill>
                <a:srgbClr val="002060"/>
              </a:solidFill>
            </a:endParaRPr>
          </a:p>
          <a:p>
            <a:pPr marL="171450" lvl="0" indent="-171450">
              <a:buFont typeface="Arial" charset="0"/>
              <a:buChar char="•"/>
            </a:pPr>
            <a:r>
              <a:rPr lang="en-GB" sz="1100" dirty="0" smtClean="0">
                <a:solidFill>
                  <a:srgbClr val="002060"/>
                </a:solidFill>
              </a:rPr>
              <a:t>People have limited capacity locally to look outside of their boundary, so we need to help people navigate around the good ideas that are out there, and also make it language appropriate for the local level context ('not invented here' syndrome). One lever for action is seeing what neighbouring areas are doing.</a:t>
            </a:r>
          </a:p>
          <a:p>
            <a:pPr marL="171450" lvl="0" indent="-171450">
              <a:buFont typeface="Arial" charset="0"/>
              <a:buChar char="•"/>
            </a:pPr>
            <a:r>
              <a:rPr lang="en-GB" sz="1100" dirty="0" smtClean="0">
                <a:solidFill>
                  <a:srgbClr val="002060"/>
                </a:solidFill>
              </a:rPr>
              <a:t>'Anonymous' ideas might be more appealing to another area.</a:t>
            </a:r>
          </a:p>
          <a:p>
            <a:pPr marL="171450" lvl="0" indent="-171450">
              <a:buFont typeface="Arial" charset="0"/>
              <a:buChar char="•"/>
            </a:pPr>
            <a:r>
              <a:rPr lang="en-GB" sz="1100" dirty="0" smtClean="0">
                <a:solidFill>
                  <a:srgbClr val="002060"/>
                </a:solidFill>
              </a:rPr>
              <a:t>People respect a 'trusted' brand - e.g., University, Royal College - because they believe the quality assurance work has been done.</a:t>
            </a:r>
          </a:p>
          <a:p>
            <a:pPr marL="171450" lvl="0" indent="-171450">
              <a:buFont typeface="Arial" charset="0"/>
              <a:buChar char="•"/>
            </a:pPr>
            <a:r>
              <a:rPr lang="en-GB" sz="1100" dirty="0" smtClean="0">
                <a:solidFill>
                  <a:srgbClr val="002060"/>
                </a:solidFill>
              </a:rPr>
              <a:t>Delivery vehicle could be by STP footprint.</a:t>
            </a:r>
          </a:p>
          <a:p>
            <a:pPr marL="171450" lvl="0" indent="-171450">
              <a:buFont typeface="Arial" charset="0"/>
              <a:buChar char="•"/>
            </a:pPr>
            <a:r>
              <a:rPr lang="en-GB" sz="1100" dirty="0" smtClean="0">
                <a:solidFill>
                  <a:srgbClr val="002060"/>
                </a:solidFill>
              </a:rPr>
              <a:t>We need the time to evaluate and embed new ideas and innovations, and make evaluation frameworks available and simple.</a:t>
            </a:r>
          </a:p>
          <a:p>
            <a:pPr marL="171450" lvl="0" indent="-171450">
              <a:buFont typeface="Arial" charset="0"/>
              <a:buChar char="•"/>
            </a:pPr>
            <a:r>
              <a:rPr lang="en-GB" sz="1100" dirty="0" smtClean="0">
                <a:solidFill>
                  <a:srgbClr val="002060"/>
                </a:solidFill>
              </a:rPr>
              <a:t>The NHSA is ideally placed as an honest broker to make this programme a true trans-Northern success story.</a:t>
            </a:r>
            <a:endParaRPr lang="en-GB" sz="1100" dirty="0">
              <a:solidFill>
                <a:srgbClr val="002060"/>
              </a:solidFill>
            </a:endParaRPr>
          </a:p>
        </p:txBody>
      </p:sp>
      <p:sp>
        <p:nvSpPr>
          <p:cNvPr id="16" name="Snip Single Corner Rectangle 15">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17" name="Snip Single Corner Rectangle 16">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8" name="Snip Single Corner Rectangle 17">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9" name="Snip Single Corner Rectangle 18">
            <a:hlinkClick r:id="rId5" action="ppaction://hlinksldjump"/>
          </p:cNvPr>
          <p:cNvSpPr/>
          <p:nvPr/>
        </p:nvSpPr>
        <p:spPr>
          <a:xfrm>
            <a:off x="3660829"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20" name="Snip Single Corner Rectangle 19">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21" name="Rectangle 20"/>
          <p:cNvSpPr/>
          <p:nvPr/>
        </p:nvSpPr>
        <p:spPr>
          <a:xfrm>
            <a:off x="3694390"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709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Rectangle 9"/>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Round Table Discussions Scribe Notes</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51</a:t>
            </a:fld>
            <a:endParaRPr lang="en-US" dirty="0"/>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Cross-Sectoral, Trans-Regional Collaboration:</a:t>
            </a:r>
            <a:endParaRPr lang="en-GB" sz="1000" b="1" dirty="0" smtClean="0">
              <a:solidFill>
                <a:schemeClr val="bg1"/>
              </a:solidFill>
              <a:effectLst/>
              <a:latin typeface="Calibri" charset="0"/>
              <a:ea typeface="Calibri" charset="0"/>
              <a:cs typeface="Calibri" charset="0"/>
            </a:endParaRPr>
          </a:p>
        </p:txBody>
      </p:sp>
      <p:sp>
        <p:nvSpPr>
          <p:cNvPr id="7" name="Rectangle 6"/>
          <p:cNvSpPr/>
          <p:nvPr/>
        </p:nvSpPr>
        <p:spPr>
          <a:xfrm>
            <a:off x="601883" y="1515435"/>
            <a:ext cx="7901891" cy="2800767"/>
          </a:xfrm>
          <a:prstGeom prst="rect">
            <a:avLst/>
          </a:prstGeom>
        </p:spPr>
        <p:txBody>
          <a:bodyPr wrap="square">
            <a:spAutoFit/>
          </a:bodyPr>
          <a:lstStyle/>
          <a:p>
            <a:pPr marL="171450" lvl="0" indent="-171450">
              <a:buFont typeface="Arial" charset="0"/>
              <a:buChar char="•"/>
            </a:pPr>
            <a:endParaRPr lang="en-GB" sz="1100" dirty="0" smtClean="0">
              <a:solidFill>
                <a:srgbClr val="002060"/>
              </a:solidFill>
            </a:endParaRPr>
          </a:p>
          <a:p>
            <a:pPr marL="171450" lvl="0" indent="-171450">
              <a:buFont typeface="Arial" charset="0"/>
              <a:buChar char="•"/>
            </a:pPr>
            <a:r>
              <a:rPr lang="en-GB" sz="1100" dirty="0">
                <a:solidFill>
                  <a:srgbClr val="002060"/>
                </a:solidFill>
              </a:rPr>
              <a:t>Use Academic Health Partnerships to assist scale up.</a:t>
            </a:r>
          </a:p>
          <a:p>
            <a:pPr marL="171450" lvl="0" indent="-171450">
              <a:buFont typeface="Arial" charset="0"/>
              <a:buChar char="•"/>
            </a:pPr>
            <a:r>
              <a:rPr lang="en-GB" sz="1100" dirty="0">
                <a:solidFill>
                  <a:srgbClr val="002060"/>
                </a:solidFill>
              </a:rPr>
              <a:t>It would be useful to narrow the gap between researchers and people in clinical practice.</a:t>
            </a:r>
          </a:p>
          <a:p>
            <a:pPr marL="171450" lvl="0" indent="-171450">
              <a:buFont typeface="Arial" charset="0"/>
              <a:buChar char="•"/>
            </a:pPr>
            <a:r>
              <a:rPr lang="en-GB" sz="1100" dirty="0">
                <a:solidFill>
                  <a:srgbClr val="002060"/>
                </a:solidFill>
              </a:rPr>
              <a:t>Time is a key issue in joining up.</a:t>
            </a:r>
          </a:p>
          <a:p>
            <a:pPr marL="171450" lvl="0" indent="-171450">
              <a:buFont typeface="Arial" charset="0"/>
              <a:buChar char="•"/>
            </a:pPr>
            <a:r>
              <a:rPr lang="en-GB" sz="1100" dirty="0">
                <a:solidFill>
                  <a:srgbClr val="002060"/>
                </a:solidFill>
              </a:rPr>
              <a:t>Today's Symposium has been very helpful to bring our ideas together.</a:t>
            </a:r>
          </a:p>
          <a:p>
            <a:pPr marL="171450" lvl="0" indent="-171450">
              <a:buFont typeface="Arial" charset="0"/>
              <a:buChar char="•"/>
            </a:pPr>
            <a:r>
              <a:rPr lang="en-GB" sz="1100" dirty="0">
                <a:solidFill>
                  <a:srgbClr val="002060"/>
                </a:solidFill>
              </a:rPr>
              <a:t>Helps us to adopt a 'community of practice' model, to bring together learning ready to share.</a:t>
            </a:r>
          </a:p>
          <a:p>
            <a:pPr marL="171450" lvl="0" indent="-171450">
              <a:buFont typeface="Arial" charset="0"/>
              <a:buChar char="•"/>
            </a:pPr>
            <a:r>
              <a:rPr lang="en-GB" sz="1100" dirty="0">
                <a:solidFill>
                  <a:srgbClr val="002060"/>
                </a:solidFill>
              </a:rPr>
              <a:t>Consider introducing new roles dedicated to identifying and supporting frailty.</a:t>
            </a:r>
          </a:p>
          <a:p>
            <a:pPr marL="171450" lvl="0" indent="-171450">
              <a:buFont typeface="Arial" charset="0"/>
              <a:buChar char="•"/>
            </a:pPr>
            <a:r>
              <a:rPr lang="en-GB" sz="1100" dirty="0">
                <a:solidFill>
                  <a:srgbClr val="002060"/>
                </a:solidFill>
              </a:rPr>
              <a:t>Call for more joined up working between public and private sector.</a:t>
            </a:r>
          </a:p>
          <a:p>
            <a:pPr marL="171450" lvl="0" indent="-171450">
              <a:buFont typeface="Arial" charset="0"/>
              <a:buChar char="•"/>
            </a:pPr>
            <a:r>
              <a:rPr lang="en-GB" sz="1100" dirty="0">
                <a:solidFill>
                  <a:srgbClr val="002060"/>
                </a:solidFill>
              </a:rPr>
              <a:t>Shared agreement across regions and similar organisations via an MoU.</a:t>
            </a:r>
          </a:p>
          <a:p>
            <a:pPr marL="171450" lvl="0" indent="-171450">
              <a:buFont typeface="Arial" charset="0"/>
              <a:buChar char="•"/>
            </a:pPr>
            <a:r>
              <a:rPr lang="en-GB" sz="1100" dirty="0">
                <a:solidFill>
                  <a:srgbClr val="002060"/>
                </a:solidFill>
              </a:rPr>
              <a:t>It is crucial to learn lessons and scale up innovations by understanding priorities.</a:t>
            </a:r>
          </a:p>
          <a:p>
            <a:pPr marL="171450" lvl="0" indent="-171450">
              <a:buFont typeface="Arial" charset="0"/>
              <a:buChar char="•"/>
            </a:pPr>
            <a:r>
              <a:rPr lang="en-GB" sz="1100" dirty="0">
                <a:solidFill>
                  <a:srgbClr val="002060"/>
                </a:solidFill>
              </a:rPr>
              <a:t>Shared working enables us to learn valuable lessons and scale up innovations and help drive projects forward.</a:t>
            </a:r>
          </a:p>
          <a:p>
            <a:pPr marL="171450" lvl="0" indent="-171450">
              <a:buFont typeface="Arial" charset="0"/>
              <a:buChar char="•"/>
            </a:pPr>
            <a:r>
              <a:rPr lang="en-GB" sz="1100" dirty="0">
                <a:solidFill>
                  <a:srgbClr val="002060"/>
                </a:solidFill>
              </a:rPr>
              <a:t>Truly integrated health and social care facilitates person-centred joined up care.</a:t>
            </a:r>
          </a:p>
          <a:p>
            <a:pPr marL="171450" lvl="0" indent="-171450">
              <a:buFont typeface="Arial" charset="0"/>
              <a:buChar char="•"/>
            </a:pPr>
            <a:r>
              <a:rPr lang="en-GB" sz="1100" dirty="0">
                <a:solidFill>
                  <a:srgbClr val="002060"/>
                </a:solidFill>
              </a:rPr>
              <a:t>Clear achievements for </a:t>
            </a:r>
            <a:r>
              <a:rPr lang="en-GB" sz="1100" dirty="0" smtClean="0">
                <a:solidFill>
                  <a:srgbClr val="002060"/>
                </a:solidFill>
              </a:rPr>
              <a:t>scalable </a:t>
            </a:r>
            <a:r>
              <a:rPr lang="en-GB" sz="1100" dirty="0">
                <a:solidFill>
                  <a:srgbClr val="002060"/>
                </a:solidFill>
              </a:rPr>
              <a:t>and affordable opportunities to identify good stuff.</a:t>
            </a:r>
          </a:p>
          <a:p>
            <a:pPr marL="171450" lvl="0" indent="-171450">
              <a:buFont typeface="Arial" charset="0"/>
              <a:buChar char="•"/>
            </a:pPr>
            <a:r>
              <a:rPr lang="en-GB" sz="1100" dirty="0">
                <a:solidFill>
                  <a:srgbClr val="002060"/>
                </a:solidFill>
              </a:rPr>
              <a:t>Communication - why are we doing this? Who are we doing it for? We need to create a positive narrative.</a:t>
            </a:r>
          </a:p>
          <a:p>
            <a:pPr marL="171450" lvl="0" indent="-171450">
              <a:buFont typeface="Arial" charset="0"/>
              <a:buChar char="•"/>
            </a:pPr>
            <a:r>
              <a:rPr lang="en-GB" sz="1100" dirty="0">
                <a:solidFill>
                  <a:srgbClr val="002060"/>
                </a:solidFill>
              </a:rPr>
              <a:t>Community action - we need to know what people need. Isolation increases illness and can hasten death. We need to create community networks that support and encourage connections between young and old.</a:t>
            </a:r>
          </a:p>
        </p:txBody>
      </p:sp>
      <p:sp>
        <p:nvSpPr>
          <p:cNvPr id="16" name="Snip Single Corner Rectangle 15">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17" name="Snip Single Corner Rectangle 16">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8" name="Snip Single Corner Rectangle 17">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9" name="Snip Single Corner Rectangle 18">
            <a:hlinkClick r:id="rId5" action="ppaction://hlinksldjump"/>
          </p:cNvPr>
          <p:cNvSpPr/>
          <p:nvPr/>
        </p:nvSpPr>
        <p:spPr>
          <a:xfrm>
            <a:off x="3660829"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20" name="Snip Single Corner Rectangle 19">
            <a:hlinkClick r:id="rId6" action="ppaction://hlinksldjump"/>
          </p:cNvPr>
          <p:cNvSpPr/>
          <p:nvPr/>
        </p:nvSpPr>
        <p:spPr>
          <a:xfrm>
            <a:off x="4848786"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21" name="Rectangle 20"/>
          <p:cNvSpPr/>
          <p:nvPr/>
        </p:nvSpPr>
        <p:spPr>
          <a:xfrm>
            <a:off x="3694390"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7113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Rectangle 9"/>
          <p:cNvSpPr/>
          <p:nvPr/>
        </p:nvSpPr>
        <p:spPr>
          <a:xfrm>
            <a:off x="124691" y="366194"/>
            <a:ext cx="8894618" cy="6376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smtClean="0">
                <a:solidFill>
                  <a:srgbClr val="002060"/>
                </a:solidFill>
                <a:latin typeface="+mn-lt"/>
              </a:rPr>
              <a:t> </a:t>
            </a:r>
            <a:br>
              <a:rPr lang="en-US" sz="2000" b="1" dirty="0" smtClean="0">
                <a:solidFill>
                  <a:srgbClr val="002060"/>
                </a:solidFill>
                <a:latin typeface="+mn-lt"/>
              </a:rPr>
            </a:br>
            <a:r>
              <a:rPr lang="en-US" sz="2000" b="1" dirty="0" smtClean="0">
                <a:solidFill>
                  <a:srgbClr val="002060"/>
                </a:solidFill>
                <a:latin typeface="+mn-lt"/>
              </a:rPr>
              <a:t>Appendix A: 	Ideas Cloud</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t>52</a:t>
            </a:fld>
            <a:endParaRPr lang="en-US" dirty="0"/>
          </a:p>
        </p:txBody>
      </p:sp>
      <p:sp>
        <p:nvSpPr>
          <p:cNvPr id="4" name="Rectangle 3"/>
          <p:cNvSpPr/>
          <p:nvPr/>
        </p:nvSpPr>
        <p:spPr>
          <a:xfrm>
            <a:off x="617075" y="1166160"/>
            <a:ext cx="7886700" cy="369332"/>
          </a:xfrm>
          <a:prstGeom prst="rect">
            <a:avLst/>
          </a:prstGeom>
          <a:solidFill>
            <a:srgbClr val="002060"/>
          </a:solidFill>
        </p:spPr>
        <p:txBody>
          <a:bodyPr wrap="square">
            <a:spAutoFit/>
          </a:bodyPr>
          <a:lstStyle/>
          <a:p>
            <a:pPr marR="0" lvl="0">
              <a:spcBef>
                <a:spcPts val="0"/>
              </a:spcBef>
              <a:spcAft>
                <a:spcPts val="0"/>
              </a:spcAft>
            </a:pPr>
            <a:r>
              <a:rPr lang="en-GB" b="1" dirty="0" smtClean="0">
                <a:solidFill>
                  <a:schemeClr val="bg1"/>
                </a:solidFill>
                <a:effectLst/>
                <a:latin typeface="Calibri" charset="0"/>
                <a:ea typeface="Calibri" charset="0"/>
                <a:cs typeface="Calibri" charset="0"/>
              </a:rPr>
              <a:t>Ideas Cloud</a:t>
            </a:r>
            <a:endParaRPr lang="en-GB" sz="1000" b="1" dirty="0" smtClean="0">
              <a:solidFill>
                <a:schemeClr val="bg1"/>
              </a:solidFill>
              <a:effectLst/>
              <a:latin typeface="Calibri" charset="0"/>
              <a:ea typeface="Calibri" charset="0"/>
              <a:cs typeface="Calibri" charset="0"/>
            </a:endParaRPr>
          </a:p>
        </p:txBody>
      </p:sp>
      <p:sp>
        <p:nvSpPr>
          <p:cNvPr id="7" name="Rectangle 6"/>
          <p:cNvSpPr/>
          <p:nvPr/>
        </p:nvSpPr>
        <p:spPr>
          <a:xfrm>
            <a:off x="601883" y="1515435"/>
            <a:ext cx="7901891" cy="1954381"/>
          </a:xfrm>
          <a:prstGeom prst="rect">
            <a:avLst/>
          </a:prstGeom>
        </p:spPr>
        <p:txBody>
          <a:bodyPr wrap="square">
            <a:spAutoFit/>
          </a:bodyPr>
          <a:lstStyle/>
          <a:p>
            <a:pPr marL="171450" lvl="0" indent="-171450">
              <a:buFont typeface="Arial" charset="0"/>
              <a:buChar char="•"/>
            </a:pPr>
            <a:endParaRPr lang="en-GB" sz="1100" dirty="0" smtClean="0">
              <a:solidFill>
                <a:srgbClr val="002060"/>
              </a:solidFill>
            </a:endParaRPr>
          </a:p>
          <a:p>
            <a:pPr marL="171450" lvl="0" indent="-171450">
              <a:buFont typeface="Arial" charset="0"/>
              <a:buChar char="•"/>
            </a:pPr>
            <a:r>
              <a:rPr lang="en-GB" sz="1100" dirty="0"/>
              <a:t>FitBit for everyone!</a:t>
            </a:r>
          </a:p>
          <a:p>
            <a:pPr marL="171450" lvl="0" indent="-171450">
              <a:buFont typeface="Arial" charset="0"/>
              <a:buChar char="•"/>
            </a:pPr>
            <a:r>
              <a:rPr lang="en-GB" sz="1100" dirty="0"/>
              <a:t>Gym memberships on prescription.</a:t>
            </a:r>
          </a:p>
          <a:p>
            <a:pPr marL="171450" lvl="0" indent="-171450">
              <a:buFont typeface="Arial" charset="0"/>
              <a:buChar char="•"/>
            </a:pPr>
            <a:r>
              <a:rPr lang="en-GB" sz="1100" dirty="0"/>
              <a:t>Increase use of community assets such as 'men in sheds'.</a:t>
            </a:r>
          </a:p>
          <a:p>
            <a:pPr marL="171450" lvl="0" indent="-171450">
              <a:buFont typeface="Arial" charset="0"/>
              <a:buChar char="•"/>
            </a:pPr>
            <a:r>
              <a:rPr lang="en-GB" sz="1100" dirty="0"/>
              <a:t>Age friendly cities and communities, broader approach to evaluation, particularly the social aspects.</a:t>
            </a:r>
          </a:p>
          <a:p>
            <a:pPr marL="171450" lvl="0" indent="-171450">
              <a:buFont typeface="Arial" charset="0"/>
              <a:buChar char="•"/>
            </a:pPr>
            <a:r>
              <a:rPr lang="en-GB" sz="1100" dirty="0"/>
              <a:t>Age as a 'meaningless' characteristic. Ageing is flexible and malleable. </a:t>
            </a:r>
          </a:p>
          <a:p>
            <a:pPr marL="171450" lvl="0" indent="-171450">
              <a:buFont typeface="Arial" charset="0"/>
              <a:buChar char="•"/>
            </a:pPr>
            <a:r>
              <a:rPr lang="en-GB" sz="1100" dirty="0"/>
              <a:t>Encourage people to plan for later life rather than have life 'stop'.</a:t>
            </a:r>
          </a:p>
          <a:p>
            <a:pPr marL="171450" lvl="0" indent="-171450">
              <a:buFont typeface="Arial" charset="0"/>
              <a:buChar char="•"/>
            </a:pPr>
            <a:r>
              <a:rPr lang="en-GB" sz="1100" dirty="0"/>
              <a:t>It isn't about ageing but how we lead our lives, there is a real need for conversations in their own environment.</a:t>
            </a:r>
          </a:p>
          <a:p>
            <a:pPr marL="171450" lvl="0" indent="-171450">
              <a:buFont typeface="Arial" charset="0"/>
              <a:buChar char="•"/>
            </a:pPr>
            <a:r>
              <a:rPr lang="en-GB" sz="1100" dirty="0"/>
              <a:t>We need a two-way dialogue between the practitioner and the service user, and there is an opportunity to use tech/digital for this to support people to change behaviours.</a:t>
            </a:r>
          </a:p>
          <a:p>
            <a:pPr marL="171450" lvl="0" indent="-171450">
              <a:buFont typeface="Arial" charset="0"/>
              <a:buChar char="•"/>
            </a:pPr>
            <a:r>
              <a:rPr lang="en-GB" sz="1100" dirty="0"/>
              <a:t>Further cross-regional collaboration to support this.</a:t>
            </a:r>
          </a:p>
        </p:txBody>
      </p:sp>
      <p:sp>
        <p:nvSpPr>
          <p:cNvPr id="16" name="Snip Single Corner Rectangle 15">
            <a:hlinkClick r:id="rId2" action="ppaction://hlinksldjump"/>
          </p:cNvPr>
          <p:cNvSpPr/>
          <p:nvPr/>
        </p:nvSpPr>
        <p:spPr>
          <a:xfrm>
            <a:off x="1246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Falls Prevention</a:t>
            </a:r>
            <a:endParaRPr lang="en-US" sz="800" b="1" dirty="0">
              <a:solidFill>
                <a:schemeClr val="tx2"/>
              </a:solidFill>
            </a:endParaRPr>
          </a:p>
        </p:txBody>
      </p:sp>
      <p:sp>
        <p:nvSpPr>
          <p:cNvPr id="17" name="Snip Single Corner Rectangle 16">
            <a:hlinkClick r:id="rId3" action="ppaction://hlinksldjump"/>
          </p:cNvPr>
          <p:cNvSpPr/>
          <p:nvPr/>
        </p:nvSpPr>
        <p:spPr>
          <a:xfrm>
            <a:off x="129879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eFrailty</a:t>
            </a:r>
            <a:endParaRPr lang="en-US" sz="800" b="1" dirty="0">
              <a:solidFill>
                <a:schemeClr val="tx2"/>
              </a:solidFill>
            </a:endParaRPr>
          </a:p>
        </p:txBody>
      </p:sp>
      <p:sp>
        <p:nvSpPr>
          <p:cNvPr id="18" name="Snip Single Corner Rectangle 17">
            <a:hlinkClick r:id="rId4" action="ppaction://hlinksldjump"/>
          </p:cNvPr>
          <p:cNvSpPr/>
          <p:nvPr/>
        </p:nvSpPr>
        <p:spPr>
          <a:xfrm>
            <a:off x="2472880"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MSK</a:t>
            </a:r>
            <a:endParaRPr lang="en-US" sz="800" b="1" dirty="0">
              <a:solidFill>
                <a:schemeClr val="tx2"/>
              </a:solidFill>
            </a:endParaRPr>
          </a:p>
        </p:txBody>
      </p:sp>
      <p:sp>
        <p:nvSpPr>
          <p:cNvPr id="19" name="Snip Single Corner Rectangle 18">
            <a:hlinkClick r:id="rId5" action="ppaction://hlinksldjump"/>
          </p:cNvPr>
          <p:cNvSpPr/>
          <p:nvPr/>
        </p:nvSpPr>
        <p:spPr>
          <a:xfrm>
            <a:off x="3660829" y="114194"/>
            <a:ext cx="1188000" cy="252000"/>
          </a:xfrm>
          <a:prstGeom prst="snip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Cross-Sectoral, Trans-Regional Collaboration</a:t>
            </a:r>
          </a:p>
        </p:txBody>
      </p:sp>
      <p:sp>
        <p:nvSpPr>
          <p:cNvPr id="20" name="Snip Single Corner Rectangle 19">
            <a:hlinkClick r:id="rId6" action="ppaction://hlinksldjump"/>
          </p:cNvPr>
          <p:cNvSpPr/>
          <p:nvPr/>
        </p:nvSpPr>
        <p:spPr>
          <a:xfrm>
            <a:off x="4848786" y="114194"/>
            <a:ext cx="1188000" cy="252000"/>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Ideas Cloud</a:t>
            </a:r>
            <a:endParaRPr lang="en-US" sz="800" b="1" dirty="0">
              <a:solidFill>
                <a:schemeClr val="tx2"/>
              </a:solidFill>
            </a:endParaRPr>
          </a:p>
        </p:txBody>
      </p:sp>
      <p:sp>
        <p:nvSpPr>
          <p:cNvPr id="21" name="Rectangle 20"/>
          <p:cNvSpPr/>
          <p:nvPr/>
        </p:nvSpPr>
        <p:spPr>
          <a:xfrm>
            <a:off x="4874611" y="364134"/>
            <a:ext cx="11352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3131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Rectangle 9"/>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a:bodyPr>
          <a:lstStyle/>
          <a:p>
            <a:r>
              <a:rPr lang="en-US" sz="2000" b="1" dirty="0" smtClean="0">
                <a:solidFill>
                  <a:srgbClr val="002060"/>
                </a:solidFill>
                <a:latin typeface="+mn-lt"/>
              </a:rPr>
              <a:t>Foreword</a:t>
            </a:r>
            <a:r>
              <a:rPr lang="en-US" sz="2000" b="1" dirty="0">
                <a:solidFill>
                  <a:srgbClr val="002060"/>
                </a:solidFill>
                <a:latin typeface="+mn-lt"/>
              </a:rPr>
              <a:t>: </a:t>
            </a:r>
            <a:r>
              <a:rPr lang="en-US" sz="2000" b="1" dirty="0" smtClean="0">
                <a:solidFill>
                  <a:srgbClr val="002060"/>
                </a:solidFill>
                <a:latin typeface="+mn-lt"/>
              </a:rPr>
              <a:t>	Richard Stubbs, CEO, Yorkshire and Humber AHSN</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p:spPr>
        <p:txBody>
          <a:bodyPr wrap="square" rtlCol="0">
            <a:noAutofit/>
          </a:bodyPr>
          <a:lstStyle/>
          <a:p>
            <a:pPr algn="just"/>
            <a:r>
              <a:rPr lang="en-GB" sz="1100" dirty="0">
                <a:solidFill>
                  <a:prstClr val="black"/>
                </a:solidFill>
              </a:rPr>
              <a:t>Many of us are familiar with the story of our growing ageing population. People aged over 85 are the fastest growing part of the population. In the next fifteen years one fifth of the population will be over 65. </a:t>
            </a:r>
          </a:p>
          <a:p>
            <a:pPr algn="just"/>
            <a:r>
              <a:rPr lang="en-GB" sz="1100" dirty="0">
                <a:solidFill>
                  <a:prstClr val="black"/>
                </a:solidFill>
              </a:rPr>
              <a:t> </a:t>
            </a:r>
          </a:p>
          <a:p>
            <a:pPr algn="just"/>
            <a:r>
              <a:rPr lang="en-GB" sz="1100" dirty="0">
                <a:solidFill>
                  <a:prstClr val="black"/>
                </a:solidFill>
              </a:rPr>
              <a:t>However, we often miss the important nuances of our growing ageing population. The World Health Organisation’s (WHO) Misconceptions on Ageing and Health highlights many of these. For instance, expenditure on older populations and on encouraging everyone to age well, the report argues, is not a cost but a high-return investment. In the report’s words, “these investments can yield significant dividends, both in the health and well-being of older people and for society as a whole through increased participation, consumption and social cohesion.” </a:t>
            </a:r>
          </a:p>
          <a:p>
            <a:pPr algn="just"/>
            <a:r>
              <a:rPr lang="en-GB" sz="1100" dirty="0">
                <a:solidFill>
                  <a:prstClr val="black"/>
                </a:solidFill>
              </a:rPr>
              <a:t> </a:t>
            </a:r>
          </a:p>
          <a:p>
            <a:pPr algn="just"/>
            <a:r>
              <a:rPr lang="en-GB" sz="1100" dirty="0">
                <a:solidFill>
                  <a:prstClr val="black"/>
                </a:solidFill>
              </a:rPr>
              <a:t>It is clear that strong leadership is necessary to form a comprehensive, innovation-based approach to active and healthy ageing across many sectors. In 2013, Yorkshire and the Humber became one of the first regions in England to be awarded three-star European Reference Site Status for Active and Healthy Ageing. The European Reference Sites are coalitions of regions, cities, integrated hospitals or care organisations, industry organisation, SMEs and research institutions that jointly aim to provide concrete examples of innovative services with proven added value to citizens and care systems in EU regions. </a:t>
            </a:r>
          </a:p>
          <a:p>
            <a:pPr algn="just"/>
            <a:r>
              <a:rPr lang="en-GB" sz="1100" dirty="0">
                <a:solidFill>
                  <a:prstClr val="black"/>
                </a:solidFill>
              </a:rPr>
              <a:t> </a:t>
            </a:r>
          </a:p>
          <a:p>
            <a:pPr algn="just"/>
            <a:r>
              <a:rPr lang="en-GB" sz="1100" dirty="0">
                <a:solidFill>
                  <a:prstClr val="black"/>
                </a:solidFill>
              </a:rPr>
              <a:t>All Reference Sites have committed to sharing their achievements with others and transferring knowledge across Europe. The Yorkshire &amp; Humber AHSN led the latest successful bid on behalf of all stakeholders in the region to retain our international recognition for the region’s active and </a:t>
            </a:r>
            <a:r>
              <a:rPr lang="en-GB" sz="1100" dirty="0" smtClean="0">
                <a:solidFill>
                  <a:prstClr val="black"/>
                </a:solidFill>
              </a:rPr>
              <a:t>healthy</a:t>
            </a:r>
            <a:endParaRPr lang="en-GB" sz="1100" dirty="0">
              <a:solidFill>
                <a:prstClr val="black"/>
              </a:solidFill>
            </a:endParaRPr>
          </a:p>
        </p:txBody>
      </p:sp>
      <p:sp>
        <p:nvSpPr>
          <p:cNvPr id="8" name="TextBox 7"/>
          <p:cNvSpPr txBox="1"/>
          <p:nvPr/>
        </p:nvSpPr>
        <p:spPr>
          <a:xfrm>
            <a:off x="4615775" y="1169042"/>
            <a:ext cx="1773450" cy="2004675"/>
          </a:xfrm>
          <a:prstGeom prst="rect">
            <a:avLst/>
          </a:prstGeom>
          <a:noFill/>
          <a:ln>
            <a:noFill/>
          </a:ln>
        </p:spPr>
        <p:txBody>
          <a:bodyPr wrap="square" rtlCol="0">
            <a:noAutofit/>
          </a:bodyPr>
          <a:lstStyle/>
          <a:p>
            <a:pPr algn="just"/>
            <a:endParaRPr lang="en-GB" sz="1100" dirty="0">
              <a:solidFill>
                <a:prstClr val="black"/>
              </a:solidFill>
            </a:endParaRPr>
          </a:p>
        </p:txBody>
      </p:sp>
      <p:sp>
        <p:nvSpPr>
          <p:cNvPr id="4" name="Slide Number Placeholder 3"/>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6</a:t>
            </a:fld>
            <a:endParaRPr lang="en-US" dirty="0">
              <a:solidFill>
                <a:prstClr val="black">
                  <a:tint val="75000"/>
                </a:prstClr>
              </a:solidFill>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12705" y="1169042"/>
            <a:ext cx="3391070" cy="5087114"/>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926950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Rectangle 9"/>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a:bodyPr>
          <a:lstStyle/>
          <a:p>
            <a:r>
              <a:rPr lang="en-US" sz="2000" b="1" dirty="0" smtClean="0">
                <a:solidFill>
                  <a:srgbClr val="002060"/>
                </a:solidFill>
                <a:latin typeface="+mn-lt"/>
              </a:rPr>
              <a:t>Foreword</a:t>
            </a:r>
            <a:r>
              <a:rPr lang="en-US" sz="2000" b="1" dirty="0">
                <a:solidFill>
                  <a:srgbClr val="002060"/>
                </a:solidFill>
                <a:latin typeface="+mn-lt"/>
              </a:rPr>
              <a:t>: </a:t>
            </a:r>
            <a:r>
              <a:rPr lang="en-US" sz="2000" b="1" dirty="0" smtClean="0">
                <a:solidFill>
                  <a:srgbClr val="002060"/>
                </a:solidFill>
                <a:latin typeface="+mn-lt"/>
              </a:rPr>
              <a:t>	Richard Stubbs, CEO, Yorkshire and Humber AHSN</a:t>
            </a:r>
            <a:endParaRPr lang="en-US" sz="2000" b="1" dirty="0">
              <a:solidFill>
                <a:srgbClr val="002060"/>
              </a:solidFill>
              <a:latin typeface="+mn-lt"/>
            </a:endParaRP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p:spPr>
        <p:txBody>
          <a:bodyPr wrap="square" rtlCol="0">
            <a:noAutofit/>
          </a:bodyPr>
          <a:lstStyle/>
          <a:p>
            <a:pPr algn="just"/>
            <a:r>
              <a:rPr lang="en-GB" sz="1100" dirty="0">
                <a:solidFill>
                  <a:prstClr val="black"/>
                </a:solidFill>
              </a:rPr>
              <a:t>ageing initiatives.</a:t>
            </a:r>
          </a:p>
          <a:p>
            <a:pPr algn="just"/>
            <a:r>
              <a:rPr lang="en-GB" sz="1100" dirty="0">
                <a:solidFill>
                  <a:prstClr val="black"/>
                </a:solidFill>
              </a:rPr>
              <a:t> </a:t>
            </a:r>
          </a:p>
          <a:p>
            <a:pPr algn="just"/>
            <a:r>
              <a:rPr lang="en-GB" sz="1100" dirty="0">
                <a:solidFill>
                  <a:prstClr val="black"/>
                </a:solidFill>
              </a:rPr>
              <a:t>Following this, I was delighted to chair the Active Healthy Ageing Symposium along with our colleagues from the other three </a:t>
            </a:r>
            <a:r>
              <a:rPr lang="en-GB" sz="1100" dirty="0" smtClean="0">
                <a:solidFill>
                  <a:prstClr val="black"/>
                </a:solidFill>
              </a:rPr>
              <a:t>Northern </a:t>
            </a:r>
            <a:r>
              <a:rPr lang="en-GB" sz="1100" dirty="0">
                <a:solidFill>
                  <a:prstClr val="black"/>
                </a:solidFill>
              </a:rPr>
              <a:t>AHSNs and the Northern Health Science Alliance, who hosted the event. The symposium shared the best</a:t>
            </a:r>
          </a:p>
          <a:p>
            <a:pPr algn="just"/>
            <a:r>
              <a:rPr lang="en-GB" sz="1100" dirty="0">
                <a:solidFill>
                  <a:prstClr val="black"/>
                </a:solidFill>
              </a:rPr>
              <a:t>practice taking place across the North of England, the basis for all of the North of England being awarded Reference Site status. We were delighted that Professor Martin Vernon, National Clinical Director for NHS England for Older People and Person Centred Integrated Care, could join us at the conference.  </a:t>
            </a:r>
          </a:p>
          <a:p>
            <a:pPr algn="just"/>
            <a:endParaRPr lang="en-GB" sz="1100" dirty="0">
              <a:solidFill>
                <a:prstClr val="black"/>
              </a:solidFill>
            </a:endParaRPr>
          </a:p>
          <a:p>
            <a:pPr algn="just"/>
            <a:r>
              <a:rPr lang="en-GB" sz="1100" dirty="0">
                <a:solidFill>
                  <a:prstClr val="black"/>
                </a:solidFill>
              </a:rPr>
              <a:t>The symposium was a clear statement of our ambition as a region to meet this challenge head on, and to capitalise on the incredible and impactful work that is being delivered across the North. The energy on the day </a:t>
            </a:r>
            <a:r>
              <a:rPr lang="en-GB" sz="1100" dirty="0" smtClean="0">
                <a:solidFill>
                  <a:prstClr val="black"/>
                </a:solidFill>
              </a:rPr>
              <a:t>was </a:t>
            </a:r>
            <a:r>
              <a:rPr lang="en-GB" sz="1100" dirty="0">
                <a:solidFill>
                  <a:prstClr val="black"/>
                </a:solidFill>
              </a:rPr>
              <a:t>positive proof that we have a huge opportunity to make a fundamental difference in this extremely important agenda.</a:t>
            </a:r>
          </a:p>
          <a:p>
            <a:pPr algn="just"/>
            <a:endParaRPr lang="en-GB" sz="1100" dirty="0">
              <a:solidFill>
                <a:prstClr val="black"/>
              </a:solidFill>
            </a:endParaRPr>
          </a:p>
          <a:p>
            <a:r>
              <a:rPr lang="en-GB" sz="1100" b="1" dirty="0">
                <a:solidFill>
                  <a:prstClr val="black"/>
                </a:solidFill>
              </a:rPr>
              <a:t>Richard Stubbs</a:t>
            </a:r>
          </a:p>
          <a:p>
            <a:r>
              <a:rPr lang="en-GB" sz="1100" b="1" dirty="0">
                <a:solidFill>
                  <a:prstClr val="black"/>
                </a:solidFill>
              </a:rPr>
              <a:t>CEO, Yorkshire and Humber AHSN</a:t>
            </a:r>
            <a:endParaRPr lang="en-GB" sz="1100" dirty="0">
              <a:solidFill>
                <a:prstClr val="black"/>
              </a:solidFill>
            </a:endParaRPr>
          </a:p>
          <a:p>
            <a:pPr algn="just"/>
            <a:r>
              <a:rPr lang="en-GB" sz="1100" dirty="0">
                <a:solidFill>
                  <a:prstClr val="black"/>
                </a:solidFill>
              </a:rPr>
              <a:t> </a:t>
            </a:r>
          </a:p>
        </p:txBody>
      </p:sp>
      <p:sp>
        <p:nvSpPr>
          <p:cNvPr id="8" name="TextBox 7"/>
          <p:cNvSpPr txBox="1"/>
          <p:nvPr/>
        </p:nvSpPr>
        <p:spPr>
          <a:xfrm>
            <a:off x="4615775" y="1169042"/>
            <a:ext cx="1773450" cy="2004675"/>
          </a:xfrm>
          <a:prstGeom prst="rect">
            <a:avLst/>
          </a:prstGeom>
          <a:noFill/>
          <a:ln>
            <a:noFill/>
          </a:ln>
        </p:spPr>
        <p:txBody>
          <a:bodyPr wrap="square" rtlCol="0">
            <a:noAutofit/>
          </a:bodyPr>
          <a:lstStyle/>
          <a:p>
            <a:pPr algn="just"/>
            <a:endParaRPr lang="en-GB" sz="1100" dirty="0">
              <a:solidFill>
                <a:prstClr val="black"/>
              </a:solidFill>
            </a:endParaRPr>
          </a:p>
        </p:txBody>
      </p:sp>
      <p:sp>
        <p:nvSpPr>
          <p:cNvPr id="4" name="Slide Number Placeholder 3"/>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7</a:t>
            </a:fld>
            <a:endParaRPr lang="en-US" dirty="0">
              <a:solidFill>
                <a:prstClr val="black">
                  <a:tint val="75000"/>
                </a:prstClr>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8251" y="4112020"/>
            <a:ext cx="3795523" cy="2526241"/>
          </a:xfrm>
          <a:prstGeom prst="rect">
            <a:avLst/>
          </a:prstGeom>
          <a:effectLst>
            <a:outerShdw blurRad="50800" dist="76200" dir="2700000" algn="tl" rotWithShape="0">
              <a:prstClr val="black">
                <a:alpha val="40000"/>
              </a:prstClr>
            </a:outerShdw>
          </a:effectLst>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8252" y="1481825"/>
            <a:ext cx="3795523" cy="2526241"/>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410594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 name="Rectangle 12"/>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a:solidFill>
                  <a:srgbClr val="002060"/>
                </a:solidFill>
                <a:latin typeface="+mn-lt"/>
              </a:rPr>
              <a:t>Section One: </a:t>
            </a:r>
            <a:r>
              <a:rPr lang="en-US" sz="2000" b="1" dirty="0" smtClean="0">
                <a:solidFill>
                  <a:srgbClr val="002060"/>
                </a:solidFill>
                <a:latin typeface="+mn-lt"/>
              </a:rPr>
              <a:t>	Setting </a:t>
            </a:r>
            <a:r>
              <a:rPr lang="en-US" sz="2000" b="1" dirty="0">
                <a:solidFill>
                  <a:srgbClr val="002060"/>
                </a:solidFill>
                <a:latin typeface="+mn-lt"/>
              </a:rPr>
              <a:t>the Scene, what is an Active and Healthy Ageing </a:t>
            </a:r>
            <a:r>
              <a:rPr lang="en-US" sz="2000" b="1" dirty="0" smtClean="0">
                <a:solidFill>
                  <a:srgbClr val="002060"/>
                </a:solidFill>
                <a:latin typeface="+mn-lt"/>
              </a:rPr>
              <a:t>			Reference </a:t>
            </a:r>
            <a:r>
              <a:rPr lang="en-US" sz="2000" b="1" dirty="0">
                <a:solidFill>
                  <a:srgbClr val="002060"/>
                </a:solidFill>
                <a:latin typeface="+mn-lt"/>
              </a:rPr>
              <a:t>Site?</a:t>
            </a: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p:spPr>
        <p:txBody>
          <a:bodyPr wrap="square" rtlCol="0">
            <a:noAutofit/>
          </a:bodyPr>
          <a:lstStyle/>
          <a:p>
            <a:pPr algn="just"/>
            <a:r>
              <a:rPr lang="en-GB" sz="1100" dirty="0">
                <a:solidFill>
                  <a:prstClr val="black"/>
                </a:solidFill>
              </a:rPr>
              <a:t>In January 2016, a valuable opportunity arose placing excellence in Active and Healthy Ageing (AHA), taking place across the North of England, on a European platform. Additionally, this opportunity afforded the creation of a structured collaboration and alignment in older adult health between the four North of England Academic Health Science Networks (AHSNs) - Greater Manchester AHSN, The Innovation Agency (North West Coast AHSN), North East Coalition for Active and Healthy Ageing, and Yorkshire </a:t>
            </a:r>
            <a:r>
              <a:rPr lang="en-GB" sz="1100" dirty="0" smtClean="0">
                <a:solidFill>
                  <a:prstClr val="black"/>
                </a:solidFill>
              </a:rPr>
              <a:t>&amp; Humber </a:t>
            </a:r>
            <a:r>
              <a:rPr lang="en-GB" sz="1100" dirty="0">
                <a:solidFill>
                  <a:prstClr val="black"/>
                </a:solidFill>
              </a:rPr>
              <a:t>AHSN</a:t>
            </a:r>
            <a:r>
              <a:rPr lang="en-GB" sz="1100" dirty="0" smtClean="0">
                <a:solidFill>
                  <a:prstClr val="black"/>
                </a:solidFill>
              </a:rPr>
              <a:t>.</a:t>
            </a:r>
          </a:p>
          <a:p>
            <a:pPr algn="just"/>
            <a:endParaRPr lang="en-GB" sz="1100" dirty="0">
              <a:solidFill>
                <a:prstClr val="black"/>
              </a:solidFill>
            </a:endParaRPr>
          </a:p>
          <a:p>
            <a:pPr algn="just"/>
            <a:r>
              <a:rPr lang="en-GB" sz="1100" dirty="0">
                <a:solidFill>
                  <a:prstClr val="black"/>
                </a:solidFill>
              </a:rPr>
              <a:t>This opportunity arose in the shape of the North of England AHSNs being given strategic guidance from the Northern Health Science Alliance (NHSA) to apply for ‘Reference Site’ status in the 2</a:t>
            </a:r>
            <a:r>
              <a:rPr lang="en-GB" sz="1100" baseline="30000" dirty="0">
                <a:solidFill>
                  <a:prstClr val="black"/>
                </a:solidFill>
              </a:rPr>
              <a:t>nd</a:t>
            </a:r>
            <a:r>
              <a:rPr lang="en-GB" sz="1100" dirty="0">
                <a:solidFill>
                  <a:prstClr val="black"/>
                </a:solidFill>
              </a:rPr>
              <a:t> Call from the European Innovation Partnership on Active and Healthy Ageing (EIP-AHA). This alignment ensured each organisation could contribute their individual expertise at local-level, whilst offering a ‘similar but different’ narrative in their suitability for trans-Northern joined up capabilities, in addition to the trans-European collaboration expected of AHA Reference Sites</a:t>
            </a:r>
            <a:r>
              <a:rPr lang="en-GB" sz="1100" dirty="0" smtClean="0">
                <a:solidFill>
                  <a:prstClr val="black"/>
                </a:solidFill>
              </a:rPr>
              <a:t>.</a:t>
            </a:r>
          </a:p>
          <a:p>
            <a:pPr algn="just"/>
            <a:endParaRPr lang="en-GB" sz="1100" dirty="0">
              <a:solidFill>
                <a:prstClr val="black"/>
              </a:solidFill>
            </a:endParaRPr>
          </a:p>
          <a:p>
            <a:pPr algn="just"/>
            <a:r>
              <a:rPr lang="en-GB" sz="1100" dirty="0">
                <a:solidFill>
                  <a:prstClr val="black"/>
                </a:solidFill>
              </a:rPr>
              <a:t>A Reference Site is defined by the European Commission </a:t>
            </a:r>
            <a:r>
              <a:rPr lang="en-GB" sz="1100" dirty="0" smtClean="0">
                <a:solidFill>
                  <a:prstClr val="black"/>
                </a:solidFill>
              </a:rPr>
              <a:t>as:</a:t>
            </a: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US" sz="1100" dirty="0" smtClean="0">
              <a:solidFill>
                <a:prstClr val="black"/>
              </a:solidFill>
            </a:endParaRPr>
          </a:p>
          <a:p>
            <a:pPr algn="just"/>
            <a:r>
              <a:rPr lang="en-US" sz="800" baseline="48000" dirty="0" smtClean="0">
                <a:solidFill>
                  <a:srgbClr val="002060"/>
                </a:solidFill>
              </a:rPr>
              <a:t> 1</a:t>
            </a:r>
            <a:r>
              <a:rPr lang="en-US" sz="800" dirty="0" smtClean="0">
                <a:solidFill>
                  <a:prstClr val="black"/>
                </a:solidFill>
              </a:rPr>
              <a:t>https://ec.europa.eu/eip/ageing/reference-sites_en </a:t>
            </a:r>
          </a:p>
          <a:p>
            <a:pPr algn="just"/>
            <a:endParaRPr lang="en-GB" sz="1100" dirty="0" smtClean="0">
              <a:solidFill>
                <a:prstClr val="black"/>
              </a:solidFill>
            </a:endParaRPr>
          </a:p>
          <a:p>
            <a:pPr algn="just"/>
            <a:endParaRPr lang="en-GB" sz="1100" dirty="0">
              <a:solidFill>
                <a:prstClr val="black"/>
              </a:solidFill>
            </a:endParaRPr>
          </a:p>
          <a:p>
            <a:pPr algn="just"/>
            <a:r>
              <a:rPr lang="en-GB" sz="1100" dirty="0" smtClean="0">
                <a:solidFill>
                  <a:prstClr val="black"/>
                </a:solidFill>
              </a:rPr>
              <a:t> </a:t>
            </a:r>
            <a:endParaRPr lang="en-GB" sz="1100" dirty="0">
              <a:solidFill>
                <a:prstClr val="black"/>
              </a:solidFill>
            </a:endParaRPr>
          </a:p>
          <a:p>
            <a:pPr algn="just"/>
            <a:endParaRPr lang="en-GB" sz="1100" dirty="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pPr algn="just"/>
            <a:r>
              <a:rPr lang="en-GB" sz="1100" dirty="0">
                <a:solidFill>
                  <a:prstClr val="black"/>
                </a:solidFill>
              </a:rPr>
              <a:t>All four applications were successful, and in December 2016 the four organisations received international recognition for their excellence in active and healthy ageing, at a ceremony within the European Summit on Digital Innovation for Active and Healthy Ageing in Brussels. In total, 74 regional and local organisations across Europe were awarded "Reference Site" status at the ceremony.</a:t>
            </a:r>
          </a:p>
          <a:p>
            <a:pPr algn="just"/>
            <a:r>
              <a:rPr lang="en-GB" sz="1100" dirty="0">
                <a:solidFill>
                  <a:prstClr val="black"/>
                </a:solidFill>
              </a:rPr>
              <a:t> </a:t>
            </a: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r>
              <a:rPr lang="en-GB" sz="1100" dirty="0" smtClean="0">
                <a:solidFill>
                  <a:prstClr val="black"/>
                </a:solidFill>
              </a:rPr>
              <a:t>Whilst </a:t>
            </a:r>
            <a:r>
              <a:rPr lang="en-GB" sz="1100" dirty="0">
                <a:solidFill>
                  <a:prstClr val="black"/>
                </a:solidFill>
              </a:rPr>
              <a:t>in Brussels, the NHSA and the four Northern AHSNs met to scope a new programme of collaboration in older people’s health, ultimately joining forces in their wealth of expertise particularly regarding frailty and falls prevention. The NHSA committed to support and offer strategic alignment to the four AHA ‘Reference Site’ organisations and an Active and Healthy Ageing North (AHA North) Operations Executive was created, chaired by Richard Stubbs </a:t>
            </a:r>
            <a:r>
              <a:rPr lang="en-GB" sz="1100" dirty="0" smtClean="0">
                <a:solidFill>
                  <a:prstClr val="black"/>
                </a:solidFill>
              </a:rPr>
              <a:t>(CEO</a:t>
            </a:r>
            <a:r>
              <a:rPr lang="en-GB" sz="1100" dirty="0">
                <a:solidFill>
                  <a:prstClr val="black"/>
                </a:solidFill>
              </a:rPr>
              <a:t> </a:t>
            </a:r>
            <a:r>
              <a:rPr lang="en-GB" sz="1100" dirty="0" smtClean="0">
                <a:solidFill>
                  <a:prstClr val="black"/>
                </a:solidFill>
              </a:rPr>
              <a:t>of </a:t>
            </a:r>
            <a:r>
              <a:rPr lang="en-GB" sz="1100" dirty="0">
                <a:solidFill>
                  <a:prstClr val="black"/>
                </a:solidFill>
              </a:rPr>
              <a:t>the Yorkshire &amp; Humber AHSN), to guide the collaborative programme, which whilst still in its infancy provides valuable and much needed support </a:t>
            </a:r>
            <a:r>
              <a:rPr lang="en-GB" sz="1100" dirty="0" smtClean="0">
                <a:solidFill>
                  <a:prstClr val="black"/>
                </a:solidFill>
              </a:rPr>
              <a:t>to:</a:t>
            </a:r>
            <a:endParaRPr lang="en-GB" sz="1100" dirty="0">
              <a:solidFill>
                <a:prstClr val="black"/>
              </a:solidFill>
            </a:endParaRPr>
          </a:p>
        </p:txBody>
      </p:sp>
      <p:sp>
        <p:nvSpPr>
          <p:cNvPr id="4" name="Rectangle 3"/>
          <p:cNvSpPr/>
          <p:nvPr/>
        </p:nvSpPr>
        <p:spPr>
          <a:xfrm>
            <a:off x="601884" y="5035136"/>
            <a:ext cx="3903191" cy="1330037"/>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100" dirty="0" smtClean="0">
                <a:solidFill>
                  <a:srgbClr val="002060"/>
                </a:solidFill>
              </a:rPr>
              <a:t>“Ecosystems which comprise different players (including regional and/or local government authorities, cities, hospitals/care organisations, industry, SMEs and/or start-ups, research and innovation organisations and civil society), that jointly implement a comprehensive, innovation-based approach to active and healthy ageing, and can give evidence and concrete illustrations of the impact of such approaches on the ground”.</a:t>
            </a:r>
            <a:r>
              <a:rPr lang="en-US" sz="1100" baseline="48000" dirty="0" smtClean="0">
                <a:solidFill>
                  <a:srgbClr val="002060"/>
                </a:solidFill>
              </a:rPr>
              <a:t> 1</a:t>
            </a:r>
            <a:endParaRPr lang="en-US" sz="1100" baseline="48000" dirty="0">
              <a:solidFill>
                <a:srgbClr val="002060"/>
              </a:solidFill>
            </a:endParaRPr>
          </a:p>
        </p:txBody>
      </p:sp>
      <p:cxnSp>
        <p:nvCxnSpPr>
          <p:cNvPr id="9" name="Straight Connector 8"/>
          <p:cNvCxnSpPr/>
          <p:nvPr/>
        </p:nvCxnSpPr>
        <p:spPr>
          <a:xfrm>
            <a:off x="617075" y="6478936"/>
            <a:ext cx="230955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714504" y="2493816"/>
            <a:ext cx="3681351" cy="2066309"/>
          </a:xfrm>
          <a:prstGeom prst="rect">
            <a:avLst/>
          </a:prstGeom>
          <a:solidFill>
            <a:schemeClr val="tx2">
              <a:lumMod val="20000"/>
              <a:lumOff val="80000"/>
            </a:schemeClr>
          </a:solidFill>
          <a:ln>
            <a:solidFill>
              <a:srgbClr val="00206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i="1" dirty="0" smtClean="0">
                <a:solidFill>
                  <a:srgbClr val="002060"/>
                </a:solidFill>
              </a:rPr>
              <a:t> “Their collaborative approach in engaging health and care providers, government, industry and researchers in the development and adoption of innovative solutions have helped to improve health and care outcomes for patients, and offered new models and approaches that will help transform the way services are delivered. This recognition along with the technological and innovative solutions being developed will help to open new commercial markets across Europe and beyond.</a:t>
            </a:r>
            <a:r>
              <a:rPr lang="en-GB" sz="1100" dirty="0" smtClean="0">
                <a:solidFill>
                  <a:srgbClr val="002060"/>
                </a:solidFill>
              </a:rPr>
              <a:t>”</a:t>
            </a:r>
          </a:p>
          <a:p>
            <a:pPr algn="just"/>
            <a:endParaRPr lang="en-GB" sz="1100" dirty="0" smtClean="0">
              <a:solidFill>
                <a:srgbClr val="002060"/>
              </a:solidFill>
            </a:endParaRPr>
          </a:p>
          <a:p>
            <a:pPr algn="r"/>
            <a:r>
              <a:rPr lang="en-GB" sz="1100" dirty="0" smtClean="0">
                <a:solidFill>
                  <a:srgbClr val="002060"/>
                </a:solidFill>
              </a:rPr>
              <a:t>(John Farrell, Strategic Adviser to The Reference Site Collaborative Network, July 2016)</a:t>
            </a:r>
            <a:endParaRPr lang="en-GB" sz="1100" dirty="0">
              <a:solidFill>
                <a:srgbClr val="002060"/>
              </a:solidFill>
            </a:endParaRPr>
          </a:p>
        </p:txBody>
      </p:sp>
      <p:sp>
        <p:nvSpPr>
          <p:cNvPr id="12" name="Slide Number Placeholder 11"/>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783513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 name="Rectangle 13"/>
          <p:cNvSpPr/>
          <p:nvPr/>
        </p:nvSpPr>
        <p:spPr>
          <a:xfrm>
            <a:off x="118754" y="115785"/>
            <a:ext cx="8906493" cy="6626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17075" y="480874"/>
            <a:ext cx="7886700" cy="445102"/>
          </a:xfrm>
        </p:spPr>
        <p:txBody>
          <a:bodyPr>
            <a:normAutofit fontScale="90000"/>
          </a:bodyPr>
          <a:lstStyle/>
          <a:p>
            <a:r>
              <a:rPr lang="en-US" sz="2000" b="1" dirty="0">
                <a:solidFill>
                  <a:srgbClr val="002060"/>
                </a:solidFill>
                <a:latin typeface="+mn-lt"/>
              </a:rPr>
              <a:t>Section One: </a:t>
            </a:r>
            <a:r>
              <a:rPr lang="en-US" sz="2000" b="1" dirty="0" smtClean="0">
                <a:solidFill>
                  <a:srgbClr val="002060"/>
                </a:solidFill>
                <a:latin typeface="+mn-lt"/>
              </a:rPr>
              <a:t>	Setting </a:t>
            </a:r>
            <a:r>
              <a:rPr lang="en-US" sz="2000" b="1" dirty="0">
                <a:solidFill>
                  <a:srgbClr val="002060"/>
                </a:solidFill>
                <a:latin typeface="+mn-lt"/>
              </a:rPr>
              <a:t>the Scene, what is an Active and Healthy Ageing </a:t>
            </a:r>
            <a:r>
              <a:rPr lang="en-US" sz="2000" b="1" dirty="0" smtClean="0">
                <a:solidFill>
                  <a:srgbClr val="002060"/>
                </a:solidFill>
                <a:latin typeface="+mn-lt"/>
              </a:rPr>
              <a:t>			Reference </a:t>
            </a:r>
            <a:r>
              <a:rPr lang="en-US" sz="2000" b="1" dirty="0">
                <a:solidFill>
                  <a:srgbClr val="002060"/>
                </a:solidFill>
                <a:latin typeface="+mn-lt"/>
              </a:rPr>
              <a:t>Site?</a:t>
            </a:r>
          </a:p>
        </p:txBody>
      </p:sp>
      <p:cxnSp>
        <p:nvCxnSpPr>
          <p:cNvPr id="5" name="Straight Connector 4"/>
          <p:cNvCxnSpPr/>
          <p:nvPr/>
        </p:nvCxnSpPr>
        <p:spPr>
          <a:xfrm>
            <a:off x="601884" y="960695"/>
            <a:ext cx="790550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7075" y="1169043"/>
            <a:ext cx="3888000" cy="5301205"/>
          </a:xfrm>
          <a:prstGeom prst="rect">
            <a:avLst/>
          </a:prstGeom>
          <a:noFill/>
          <a:ln>
            <a:noFill/>
          </a:ln>
        </p:spPr>
        <p:txBody>
          <a:bodyPr wrap="square" rtlCol="0">
            <a:noAutofit/>
          </a:bodyPr>
          <a:lstStyle/>
          <a:p>
            <a:pPr marL="171450" indent="-171450" algn="just">
              <a:buFont typeface="Arial" charset="0"/>
              <a:buChar char="•"/>
            </a:pPr>
            <a:r>
              <a:rPr lang="en-GB" sz="1100" dirty="0" smtClean="0">
                <a:solidFill>
                  <a:prstClr val="black"/>
                </a:solidFill>
              </a:rPr>
              <a:t>NHS England’s ‘5 Year Forward View’ national strategy, </a:t>
            </a:r>
          </a:p>
          <a:p>
            <a:pPr marL="171450" indent="-171450" algn="just">
              <a:buFont typeface="Arial" charset="0"/>
              <a:buChar char="•"/>
            </a:pPr>
            <a:r>
              <a:rPr lang="en-GB" sz="1100" dirty="0" smtClean="0">
                <a:solidFill>
                  <a:prstClr val="black"/>
                </a:solidFill>
              </a:rPr>
              <a:t>and with additional alignment, to parts of HM Government’s ‘Life Sciences Strategy’ due for publication during the summer of 2017.</a:t>
            </a:r>
          </a:p>
          <a:p>
            <a:pPr algn="just"/>
            <a:r>
              <a:rPr lang="en-GB" sz="1100" dirty="0" smtClean="0">
                <a:solidFill>
                  <a:prstClr val="black"/>
                </a:solidFill>
              </a:rPr>
              <a:t> </a:t>
            </a:r>
          </a:p>
          <a:p>
            <a:pPr algn="just"/>
            <a:r>
              <a:rPr lang="en-GB" sz="1100" dirty="0" smtClean="0">
                <a:solidFill>
                  <a:prstClr val="black"/>
                </a:solidFill>
              </a:rPr>
              <a:t>One of the first objectives the AHA North Operation Executive set itself was to deliver a showcase of what is already happening in the field, whilst also drawing on how Northern expertise aligns with national, UK and European policy and strategy in ageing health and wellbeing. The ‘Northern Excellence in Active and Healthy Ageing Symposium’ took place on June 6</a:t>
            </a:r>
            <a:r>
              <a:rPr lang="en-GB" sz="1100" baseline="30000" dirty="0" smtClean="0">
                <a:solidFill>
                  <a:prstClr val="black"/>
                </a:solidFill>
              </a:rPr>
              <a:t>th</a:t>
            </a:r>
            <a:r>
              <a:rPr lang="en-GB" sz="1100" dirty="0" smtClean="0">
                <a:solidFill>
                  <a:prstClr val="black"/>
                </a:solidFill>
              </a:rPr>
              <a:t> 2017 in Leeds, and this report has been created to provide the reader a comprehensive understanding of what took place on the day from the AHA North Operations Executive perspective and will conclude with the tangible next steps we seek to take. </a:t>
            </a:r>
          </a:p>
          <a:p>
            <a:pPr algn="just"/>
            <a:endParaRPr lang="en-GB" sz="1100" dirty="0" smtClean="0">
              <a:solidFill>
                <a:prstClr val="black"/>
              </a:solidFill>
            </a:endParaRPr>
          </a:p>
          <a:p>
            <a:pPr algn="just"/>
            <a:r>
              <a:rPr lang="en-GB" sz="1100" b="1" dirty="0" smtClean="0">
                <a:solidFill>
                  <a:prstClr val="black"/>
                </a:solidFill>
              </a:rPr>
              <a:t>What is our ambition?</a:t>
            </a:r>
          </a:p>
          <a:p>
            <a:pPr marL="228600" indent="-228600">
              <a:buFont typeface="+mj-lt"/>
              <a:buAutoNum type="arabicPeriod"/>
            </a:pPr>
            <a:r>
              <a:rPr lang="en-GB" sz="1100" dirty="0" smtClean="0">
                <a:solidFill>
                  <a:prstClr val="black"/>
                </a:solidFill>
              </a:rPr>
              <a:t>Ours is a huge challenge that can only be met through collaboration and creativity. </a:t>
            </a:r>
          </a:p>
          <a:p>
            <a:pPr marL="228600" indent="-228600">
              <a:buFont typeface="+mj-lt"/>
              <a:buAutoNum type="arabicPeriod"/>
            </a:pPr>
            <a:r>
              <a:rPr lang="en-GB" sz="1100" dirty="0" smtClean="0">
                <a:solidFill>
                  <a:prstClr val="black"/>
                </a:solidFill>
              </a:rPr>
              <a:t>The North is leading the way (as our collaborative and creative Symposium demonstrated).</a:t>
            </a:r>
          </a:p>
          <a:p>
            <a:pPr marL="228600" indent="-228600">
              <a:buFont typeface="+mj-lt"/>
              <a:buAutoNum type="arabicPeriod"/>
            </a:pPr>
            <a:r>
              <a:rPr lang="en-GB" sz="1100" dirty="0" smtClean="0">
                <a:solidFill>
                  <a:prstClr val="black"/>
                </a:solidFill>
              </a:rPr>
              <a:t>We’re only just getting started. So, please watch this space for more to come.</a:t>
            </a:r>
          </a:p>
          <a:p>
            <a:pPr marL="228600" indent="-228600">
              <a:buFont typeface="+mj-lt"/>
              <a:buAutoNum type="arabicPeriod"/>
            </a:pPr>
            <a:endParaRPr lang="en-GB" sz="1100" dirty="0">
              <a:solidFill>
                <a:prstClr val="black"/>
              </a:solidFill>
            </a:endParaRPr>
          </a:p>
          <a:p>
            <a:r>
              <a:rPr lang="en-GB" sz="1100" dirty="0">
                <a:solidFill>
                  <a:prstClr val="black"/>
                </a:solidFill>
              </a:rPr>
              <a:t>In the mean time, we have two questions for the attendee reader</a:t>
            </a:r>
            <a:r>
              <a:rPr lang="en-GB" sz="1100" dirty="0" smtClean="0">
                <a:solidFill>
                  <a:prstClr val="black"/>
                </a:solidFill>
              </a:rPr>
              <a:t>:</a:t>
            </a:r>
            <a:endParaRPr lang="en-GB" sz="1100" dirty="0">
              <a:solidFill>
                <a:prstClr val="black"/>
              </a:solidFill>
            </a:endParaRPr>
          </a:p>
          <a:p>
            <a:pPr marL="171450" indent="-171450">
              <a:buFont typeface="Arial" charset="0"/>
              <a:buChar char="•"/>
            </a:pPr>
            <a:r>
              <a:rPr lang="en-GB" sz="1100" dirty="0">
                <a:solidFill>
                  <a:prstClr val="black"/>
                </a:solidFill>
              </a:rPr>
              <a:t>As a sense check, have we got this write-up right and does our account and experience mirror yours?</a:t>
            </a:r>
            <a:endParaRPr lang="en-GB" sz="1100" dirty="0" smtClean="0">
              <a:solidFill>
                <a:prstClr val="black"/>
              </a:solidFill>
            </a:endParaRPr>
          </a:p>
          <a:p>
            <a:pPr marL="171450" indent="-171450">
              <a:buFont typeface="Arial" charset="0"/>
              <a:buChar char="•"/>
            </a:pPr>
            <a:r>
              <a:rPr lang="en-GB" sz="1100" dirty="0">
                <a:solidFill>
                  <a:prstClr val="black"/>
                </a:solidFill>
              </a:rPr>
              <a:t>Are we on the right track to realise our aspirations?</a:t>
            </a:r>
            <a:endParaRPr lang="en-GB" sz="1100" dirty="0" smtClean="0">
              <a:solidFill>
                <a:prstClr val="black"/>
              </a:solidFill>
            </a:endParaRPr>
          </a:p>
          <a:p>
            <a:r>
              <a:rPr lang="en-GB" sz="1100" dirty="0">
                <a:solidFill>
                  <a:prstClr val="black"/>
                </a:solidFill>
              </a:rPr>
              <a:t> </a:t>
            </a:r>
          </a:p>
          <a:p>
            <a:r>
              <a:rPr lang="en-GB" sz="1100" dirty="0">
                <a:solidFill>
                  <a:prstClr val="black"/>
                </a:solidFill>
              </a:rPr>
              <a:t>Any feedback would be gratefully received by </a:t>
            </a:r>
            <a:r>
              <a:rPr lang="en-GB" sz="1100" dirty="0" smtClean="0">
                <a:solidFill>
                  <a:prstClr val="black"/>
                </a:solidFill>
              </a:rPr>
              <a:t> </a:t>
            </a:r>
            <a:r>
              <a:rPr lang="en-GB" sz="1100" dirty="0" smtClean="0">
                <a:solidFill>
                  <a:prstClr val="black"/>
                </a:solidFill>
                <a:hlinkClick r:id="rId2"/>
              </a:rPr>
              <a:t>Nicola.Wilson@thenhsa.co.uk</a:t>
            </a:r>
            <a:r>
              <a:rPr lang="en-GB" sz="1100" dirty="0" smtClean="0">
                <a:solidFill>
                  <a:prstClr val="black"/>
                </a:solidFill>
              </a:rPr>
              <a:t> </a:t>
            </a:r>
            <a:endParaRPr lang="en-GB" sz="1100" dirty="0">
              <a:solidFill>
                <a:prstClr val="black"/>
              </a:solidFill>
            </a:endParaRPr>
          </a:p>
          <a:p>
            <a:endParaRPr lang="en-GB" sz="1100" dirty="0" smtClean="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endParaRPr lang="en-US" sz="1100" dirty="0" smtClean="0">
              <a:solidFill>
                <a:prstClr val="black"/>
              </a:solidFill>
            </a:endParaRPr>
          </a:p>
          <a:p>
            <a:pPr algn="just"/>
            <a:endParaRPr lang="en-GB" sz="1100" dirty="0" smtClean="0">
              <a:solidFill>
                <a:prstClr val="black"/>
              </a:solidFill>
            </a:endParaRPr>
          </a:p>
          <a:p>
            <a:pPr algn="just"/>
            <a:endParaRPr lang="en-GB" sz="1100" dirty="0">
              <a:solidFill>
                <a:prstClr val="black"/>
              </a:solidFill>
            </a:endParaRPr>
          </a:p>
          <a:p>
            <a:pPr algn="just"/>
            <a:r>
              <a:rPr lang="en-GB" sz="1100" dirty="0" smtClean="0">
                <a:solidFill>
                  <a:prstClr val="black"/>
                </a:solidFill>
              </a:rPr>
              <a:t> </a:t>
            </a:r>
            <a:endParaRPr lang="en-GB" sz="1100" dirty="0">
              <a:solidFill>
                <a:prstClr val="black"/>
              </a:solidFill>
            </a:endParaRPr>
          </a:p>
          <a:p>
            <a:pPr algn="just"/>
            <a:endParaRPr lang="en-GB" sz="1100" dirty="0">
              <a:solidFill>
                <a:prstClr val="black"/>
              </a:solidFill>
            </a:endParaRPr>
          </a:p>
        </p:txBody>
      </p:sp>
      <p:sp>
        <p:nvSpPr>
          <p:cNvPr id="8" name="TextBox 7"/>
          <p:cNvSpPr txBox="1"/>
          <p:nvPr/>
        </p:nvSpPr>
        <p:spPr>
          <a:xfrm>
            <a:off x="4615775" y="1169042"/>
            <a:ext cx="3888000" cy="5301205"/>
          </a:xfrm>
          <a:prstGeom prst="rect">
            <a:avLst/>
          </a:prstGeom>
          <a:noFill/>
          <a:ln>
            <a:noFill/>
          </a:ln>
        </p:spPr>
        <p:txBody>
          <a:bodyPr wrap="square" rtlCol="0">
            <a:noAutofit/>
          </a:bodyPr>
          <a:lstStyle/>
          <a:p>
            <a:pPr algn="just"/>
            <a:endParaRPr lang="en-GB" sz="1100" dirty="0">
              <a:solidFill>
                <a:prstClr val="black"/>
              </a:solidFill>
            </a:endParaRPr>
          </a:p>
        </p:txBody>
      </p:sp>
      <p:sp>
        <p:nvSpPr>
          <p:cNvPr id="3" name="Slide Number Placeholder 2"/>
          <p:cNvSpPr>
            <a:spLocks noGrp="1"/>
          </p:cNvSpPr>
          <p:nvPr>
            <p:ph type="sldNum" sz="quarter" idx="12"/>
          </p:nvPr>
        </p:nvSpPr>
        <p:spPr>
          <a:xfrm>
            <a:off x="6695450" y="6356351"/>
            <a:ext cx="2057400" cy="365125"/>
          </a:xfrm>
        </p:spPr>
        <p:txBody>
          <a:bodyPr/>
          <a:lstStyle/>
          <a:p>
            <a:fld id="{51EBC56D-8F5C-7949-8D1D-24C762F06475}" type="slidenum">
              <a:rPr lang="en-US" smtClean="0">
                <a:solidFill>
                  <a:prstClr val="black">
                    <a:tint val="75000"/>
                  </a:prstClr>
                </a:solidFill>
              </a:rPr>
              <a:pPr/>
              <a:t>9</a:t>
            </a:fld>
            <a:endParaRPr lang="en-US" dirty="0">
              <a:solidFill>
                <a:prstClr val="black">
                  <a:tint val="75000"/>
                </a:prstClr>
              </a:solidFill>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1827" y="1291065"/>
            <a:ext cx="3472405" cy="2520140"/>
          </a:xfrm>
          <a:prstGeom prst="rect">
            <a:avLst/>
          </a:prstGeom>
          <a:effectLst>
            <a:outerShdw blurRad="50800" dist="76200" dir="2700000" algn="tl" rotWithShape="0">
              <a:prstClr val="black">
                <a:alpha val="40000"/>
              </a:prstClr>
            </a:outerShdw>
          </a:effectLst>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1826" y="3933228"/>
            <a:ext cx="3472405" cy="2520140"/>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757192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2666</TotalTime>
  <Words>13442</Words>
  <Application>Microsoft Macintosh PowerPoint</Application>
  <PresentationFormat>On-screen Show (4:3)</PresentationFormat>
  <Paragraphs>1175</Paragraphs>
  <Slides>52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Calibri</vt:lpstr>
      <vt:lpstr>Calibri Light</vt:lpstr>
      <vt:lpstr>Chalkduster</vt:lpstr>
      <vt:lpstr>Mangal</vt:lpstr>
      <vt:lpstr>Times New Roman</vt:lpstr>
      <vt:lpstr>Arial</vt:lpstr>
      <vt:lpstr>Office Theme</vt:lpstr>
      <vt:lpstr>1_Office Theme</vt:lpstr>
      <vt:lpstr>PowerPoint Presentation</vt:lpstr>
      <vt:lpstr>Contents and Acknowledgements </vt:lpstr>
      <vt:lpstr>Foreword:  Professor Martin Vernon, National Clinical Director for Older   Adults, NHS England </vt:lpstr>
      <vt:lpstr>Foreword:  Professor Martin Vernon, National Clinical Director for Older   Adults, NHS England </vt:lpstr>
      <vt:lpstr>Foreword:  Dr Hakim Yadi, OBE, CEO of the Northern Health Science    Alliance (NHSA)</vt:lpstr>
      <vt:lpstr>Foreword:  Richard Stubbs, CEO, Yorkshire and Humber AHSN</vt:lpstr>
      <vt:lpstr>Foreword:  Richard Stubbs, CEO, Yorkshire and Humber AHSN</vt:lpstr>
      <vt:lpstr>Section One:  Setting the Scene, what is an Active and Healthy Ageing    Reference Site?</vt:lpstr>
      <vt:lpstr>Section One:  Setting the Scene, what is an Active and Healthy Ageing    Reference Site?</vt:lpstr>
      <vt:lpstr>PowerPoint Presentation</vt:lpstr>
      <vt:lpstr>  Section Two:  Who Attended? </vt:lpstr>
      <vt:lpstr>PowerPoint Presentation</vt:lpstr>
      <vt:lpstr>  The Smallest Ideas Can Take Us a Long Way …… </vt:lpstr>
      <vt:lpstr>  Section Three:  What took place? </vt:lpstr>
      <vt:lpstr>  Section Three:  What took place? </vt:lpstr>
      <vt:lpstr>  Section Three:  What took place? </vt:lpstr>
      <vt:lpstr>  Section Three:  What took place? </vt:lpstr>
      <vt:lpstr>  Section Three:  What took place? </vt:lpstr>
      <vt:lpstr>  Section Three:  What took place? </vt:lpstr>
      <vt:lpstr>  Section Three:  What took place? </vt:lpstr>
      <vt:lpstr>  Section Three:  What took place? </vt:lpstr>
      <vt:lpstr>  Section Three:  What took place? </vt:lpstr>
      <vt:lpstr>  Section Three:  What took place? </vt:lpstr>
      <vt:lpstr>  Section Three:  What took place? </vt:lpstr>
      <vt:lpstr>  Section Four:  Conclusion and Next Steps</vt:lpstr>
      <vt:lpstr>Appendices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Round Table Discussions Scribe Notes</vt:lpstr>
      <vt:lpstr>  Appendix A:  Ideas Cloud</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Lindley</dc:creator>
  <cp:lastModifiedBy>Nicola Wilson</cp:lastModifiedBy>
  <cp:revision>97</cp:revision>
  <cp:lastPrinted>2017-07-27T17:09:53Z</cp:lastPrinted>
  <dcterms:created xsi:type="dcterms:W3CDTF">2017-07-27T08:05:25Z</dcterms:created>
  <dcterms:modified xsi:type="dcterms:W3CDTF">2017-08-03T17:24:27Z</dcterms:modified>
</cp:coreProperties>
</file>